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28"/>
  </p:notesMasterIdLst>
  <p:handoutMasterIdLst>
    <p:handoutMasterId r:id="rId29"/>
  </p:handoutMasterIdLst>
  <p:sldIdLst>
    <p:sldId id="256" r:id="rId2"/>
    <p:sldId id="260" r:id="rId3"/>
    <p:sldId id="299" r:id="rId4"/>
    <p:sldId id="275" r:id="rId5"/>
    <p:sldId id="278" r:id="rId6"/>
    <p:sldId id="282" r:id="rId7"/>
    <p:sldId id="283" r:id="rId8"/>
    <p:sldId id="281" r:id="rId9"/>
    <p:sldId id="284" r:id="rId10"/>
    <p:sldId id="259" r:id="rId11"/>
    <p:sldId id="262" r:id="rId12"/>
    <p:sldId id="273" r:id="rId13"/>
    <p:sldId id="274" r:id="rId14"/>
    <p:sldId id="285" r:id="rId15"/>
    <p:sldId id="276" r:id="rId16"/>
    <p:sldId id="288" r:id="rId17"/>
    <p:sldId id="290" r:id="rId18"/>
    <p:sldId id="291" r:id="rId19"/>
    <p:sldId id="292" r:id="rId20"/>
    <p:sldId id="293" r:id="rId21"/>
    <p:sldId id="280" r:id="rId22"/>
    <p:sldId id="294" r:id="rId23"/>
    <p:sldId id="295" r:id="rId24"/>
    <p:sldId id="296" r:id="rId25"/>
    <p:sldId id="297" r:id="rId26"/>
    <p:sldId id="29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AF5F0-E116-5B43-8E2B-27B9D2D3B2AC}" v="4" dt="2023-09-13T15:42:10.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03986783838988E-2"/>
          <c:y val="2.1962236618988787E-2"/>
          <c:w val="0.90286351706036749"/>
          <c:h val="0.79081802274715662"/>
        </c:manualLayout>
      </c:layout>
      <c:barChart>
        <c:barDir val="col"/>
        <c:grouping val="clustered"/>
        <c:varyColors val="0"/>
        <c:dLbls>
          <c:dLblPos val="inEnd"/>
          <c:showLegendKey val="0"/>
          <c:showVal val="1"/>
          <c:showCatName val="0"/>
          <c:showSerName val="0"/>
          <c:showPercent val="0"/>
          <c:showBubbleSize val="0"/>
        </c:dLbls>
        <c:gapWidth val="41"/>
        <c:axId val="445122143"/>
        <c:axId val="1384043615"/>
      </c:barChart>
      <c:catAx>
        <c:axId val="4451221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en-US"/>
          </a:p>
        </c:txPr>
        <c:crossAx val="1384043615"/>
        <c:crosses val="autoZero"/>
        <c:auto val="1"/>
        <c:lblAlgn val="ctr"/>
        <c:lblOffset val="100"/>
        <c:noMultiLvlLbl val="0"/>
      </c:catAx>
      <c:valAx>
        <c:axId val="1384043615"/>
        <c:scaling>
          <c:orientation val="minMax"/>
        </c:scaling>
        <c:delete val="1"/>
        <c:axPos val="l"/>
        <c:numFmt formatCode="General" sourceLinked="1"/>
        <c:majorTickMark val="none"/>
        <c:minorTickMark val="none"/>
        <c:tickLblPos val="nextTo"/>
        <c:crossAx val="445122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NSI Outreach Program</a:t>
            </a:r>
            <a:br>
              <a:rPr lang="en-US"/>
            </a:br>
            <a:r>
              <a:rPr lang="en-US"/>
              <a:t> Engagement Locations</a:t>
            </a:r>
            <a:br>
              <a:rPr lang="en-US"/>
            </a:br>
            <a:r>
              <a:rPr lang="en-US"/>
              <a:t>Taxing Districts </a:t>
            </a:r>
            <a:br>
              <a:rPr lang="en-US"/>
            </a:br>
            <a:r>
              <a:rPr lang="en-US"/>
              <a:t>01/01-12/31/2023</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Sheet3!$A$1:$A$21</c:f>
              <c:strCache>
                <c:ptCount val="21"/>
                <c:pt idx="0">
                  <c:v>Cortex </c:v>
                </c:pt>
                <c:pt idx="1">
                  <c:v>CWE</c:v>
                </c:pt>
                <c:pt idx="2">
                  <c:v>CWE </c:v>
                </c:pt>
                <c:pt idx="3">
                  <c:v>DBL</c:v>
                </c:pt>
                <c:pt idx="4">
                  <c:v>DBP </c:v>
                </c:pt>
                <c:pt idx="5">
                  <c:v>East Loop </c:v>
                </c:pt>
                <c:pt idx="6">
                  <c:v>East Loop CID</c:v>
                </c:pt>
                <c:pt idx="7">
                  <c:v>Fountain Park</c:v>
                </c:pt>
                <c:pt idx="8">
                  <c:v>FPSE </c:v>
                </c:pt>
                <c:pt idx="9">
                  <c:v>North CID</c:v>
                </c:pt>
                <c:pt idx="10">
                  <c:v>North CID </c:v>
                </c:pt>
                <c:pt idx="11">
                  <c:v>North SBD</c:v>
                </c:pt>
                <c:pt idx="12">
                  <c:v>North SBD </c:v>
                </c:pt>
                <c:pt idx="13">
                  <c:v>South CID</c:v>
                </c:pt>
                <c:pt idx="14">
                  <c:v>South CID </c:v>
                </c:pt>
                <c:pt idx="15">
                  <c:v>South SBD</c:v>
                </c:pt>
                <c:pt idx="16">
                  <c:v>South SBD </c:v>
                </c:pt>
                <c:pt idx="17">
                  <c:v>Southeast SBD</c:v>
                </c:pt>
                <c:pt idx="18">
                  <c:v>St. Louis City </c:v>
                </c:pt>
                <c:pt idx="19">
                  <c:v>WPWL</c:v>
                </c:pt>
                <c:pt idx="20">
                  <c:v>WUMC</c:v>
                </c:pt>
              </c:strCache>
            </c:strRef>
          </c:cat>
          <c:val>
            <c:numRef>
              <c:f>Sheet3!$B$1:$B$21</c:f>
              <c:numCache>
                <c:formatCode>General</c:formatCode>
                <c:ptCount val="21"/>
                <c:pt idx="0">
                  <c:v>19</c:v>
                </c:pt>
                <c:pt idx="1">
                  <c:v>53</c:v>
                </c:pt>
                <c:pt idx="2">
                  <c:v>34</c:v>
                </c:pt>
                <c:pt idx="3">
                  <c:v>6</c:v>
                </c:pt>
                <c:pt idx="4">
                  <c:v>11</c:v>
                </c:pt>
                <c:pt idx="5">
                  <c:v>32</c:v>
                </c:pt>
                <c:pt idx="6">
                  <c:v>49</c:v>
                </c:pt>
                <c:pt idx="7">
                  <c:v>30</c:v>
                </c:pt>
                <c:pt idx="8">
                  <c:v>62</c:v>
                </c:pt>
                <c:pt idx="9">
                  <c:v>60</c:v>
                </c:pt>
                <c:pt idx="10">
                  <c:v>11</c:v>
                </c:pt>
                <c:pt idx="11">
                  <c:v>35</c:v>
                </c:pt>
                <c:pt idx="12">
                  <c:v>139</c:v>
                </c:pt>
                <c:pt idx="13">
                  <c:v>21</c:v>
                </c:pt>
                <c:pt idx="14">
                  <c:v>3</c:v>
                </c:pt>
                <c:pt idx="15">
                  <c:v>6</c:v>
                </c:pt>
                <c:pt idx="16">
                  <c:v>22</c:v>
                </c:pt>
                <c:pt idx="17">
                  <c:v>48</c:v>
                </c:pt>
                <c:pt idx="18">
                  <c:v>2</c:v>
                </c:pt>
                <c:pt idx="19">
                  <c:v>13</c:v>
                </c:pt>
                <c:pt idx="20">
                  <c:v>37</c:v>
                </c:pt>
              </c:numCache>
            </c:numRef>
          </c:val>
          <c:extLst>
            <c:ext xmlns:c16="http://schemas.microsoft.com/office/drawing/2014/chart" uri="{C3380CC4-5D6E-409C-BE32-E72D297353CC}">
              <c16:uniqueId val="{00000000-3448-4E56-937F-636C2D692F47}"/>
            </c:ext>
          </c:extLst>
        </c:ser>
        <c:dLbls>
          <c:dLblPos val="outEnd"/>
          <c:showLegendKey val="0"/>
          <c:showVal val="1"/>
          <c:showCatName val="0"/>
          <c:showSerName val="0"/>
          <c:showPercent val="0"/>
          <c:showBubbleSize val="0"/>
        </c:dLbls>
        <c:gapWidth val="182"/>
        <c:axId val="953194079"/>
        <c:axId val="875289375"/>
      </c:barChart>
      <c:catAx>
        <c:axId val="953194079"/>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693 Total Engagements </a:t>
                </a:r>
              </a:p>
            </c:rich>
          </c:tx>
          <c:overlay val="0"/>
          <c:spPr>
            <a:solidFill>
              <a:srgbClr val="FFFF00"/>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5289375"/>
        <c:crosses val="autoZero"/>
        <c:auto val="1"/>
        <c:lblAlgn val="ctr"/>
        <c:lblOffset val="100"/>
        <c:noMultiLvlLbl val="0"/>
      </c:catAx>
      <c:valAx>
        <c:axId val="875289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53194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a:t>Gender:</a:t>
            </a:r>
          </a:p>
        </c:rich>
      </c:tx>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1-E2F3-450B-90A0-5DC3317C137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3-E2F3-450B-90A0-5DC3317C1377}"/>
              </c:ext>
            </c:extLst>
          </c:dPt>
          <c:dLbls>
            <c:dLbl>
              <c:idx val="0"/>
              <c:layout>
                <c:manualLayout>
                  <c:x val="-4.1542322834645672E-2"/>
                  <c:y val="0.1165153834937299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F3-450B-90A0-5DC3317C1377}"/>
                </c:ext>
              </c:extLst>
            </c:dLbl>
            <c:dLbl>
              <c:idx val="1"/>
              <c:layout>
                <c:manualLayout>
                  <c:x val="5.2633420822397151E-2"/>
                  <c:y val="-0.1654257801108194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F3-450B-90A0-5DC3317C137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'12-15-23_01-07-24'!$A$62:$A$63</c:f>
              <c:strCache>
                <c:ptCount val="2"/>
                <c:pt idx="0">
                  <c:v>Females </c:v>
                </c:pt>
                <c:pt idx="1">
                  <c:v>Males</c:v>
                </c:pt>
              </c:strCache>
            </c:strRef>
          </c:cat>
          <c:val>
            <c:numRef>
              <c:f>'12-15-23_01-07-24'!$B$62:$B$63</c:f>
              <c:numCache>
                <c:formatCode>General</c:formatCode>
                <c:ptCount val="2"/>
                <c:pt idx="0">
                  <c:v>4</c:v>
                </c:pt>
                <c:pt idx="1">
                  <c:v>31</c:v>
                </c:pt>
              </c:numCache>
            </c:numRef>
          </c:val>
          <c:extLst>
            <c:ext xmlns:c16="http://schemas.microsoft.com/office/drawing/2014/chart" uri="{C3380CC4-5D6E-409C-BE32-E72D297353CC}">
              <c16:uniqueId val="{00000004-E2F3-450B-90A0-5DC3317C137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9217565912093035"/>
          <c:y val="0.90117030463792347"/>
          <c:w val="0.39350815285751417"/>
          <c:h val="8.126267672489910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03149606299209E-2"/>
          <c:y val="5.0925925925925923E-2"/>
          <c:w val="0.90286351706036749"/>
          <c:h val="0.79081802274715662"/>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'12-15-23_01-07-24'!$A$78:$A$80</c:f>
              <c:strCache>
                <c:ptCount val="3"/>
                <c:pt idx="0">
                  <c:v>Total Engagements</c:v>
                </c:pt>
                <c:pt idx="1">
                  <c:v>Unduplicated Individuals</c:v>
                </c:pt>
                <c:pt idx="2">
                  <c:v>Average Time Spent With Each Individual</c:v>
                </c:pt>
              </c:strCache>
            </c:strRef>
          </c:cat>
          <c:val>
            <c:numRef>
              <c:f>'12-15-23_01-07-24'!$B$78:$B$80</c:f>
              <c:numCache>
                <c:formatCode>General</c:formatCode>
                <c:ptCount val="3"/>
                <c:pt idx="0">
                  <c:v>54</c:v>
                </c:pt>
                <c:pt idx="1">
                  <c:v>35</c:v>
                </c:pt>
                <c:pt idx="2">
                  <c:v>10</c:v>
                </c:pt>
              </c:numCache>
            </c:numRef>
          </c:val>
          <c:extLst>
            <c:ext xmlns:c16="http://schemas.microsoft.com/office/drawing/2014/chart" uri="{C3380CC4-5D6E-409C-BE32-E72D297353CC}">
              <c16:uniqueId val="{00000000-FEFE-42C3-8CFA-53717B0C9F2D}"/>
            </c:ext>
          </c:extLst>
        </c:ser>
        <c:dLbls>
          <c:dLblPos val="ctr"/>
          <c:showLegendKey val="0"/>
          <c:showVal val="1"/>
          <c:showCatName val="0"/>
          <c:showSerName val="0"/>
          <c:showPercent val="0"/>
          <c:showBubbleSize val="0"/>
        </c:dLbls>
        <c:gapWidth val="150"/>
        <c:overlap val="100"/>
        <c:axId val="1105111472"/>
        <c:axId val="1154292688"/>
      </c:barChart>
      <c:catAx>
        <c:axId val="11051114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154292688"/>
        <c:crosses val="autoZero"/>
        <c:auto val="1"/>
        <c:lblAlgn val="ctr"/>
        <c:lblOffset val="100"/>
        <c:noMultiLvlLbl val="0"/>
      </c:catAx>
      <c:valAx>
        <c:axId val="11542926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10511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64"/>
        <c:overlap val="-22"/>
        <c:axId val="1181336655"/>
        <c:axId val="1165227183"/>
      </c:barChart>
      <c:catAx>
        <c:axId val="1181336655"/>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a:t>236</a:t>
                </a:r>
                <a:r>
                  <a:rPr lang="en-US" sz="1600" baseline="0"/>
                  <a:t> Total Engagements </a:t>
                </a:r>
                <a:endParaRPr lang="en-US" sz="1600"/>
              </a:p>
            </c:rich>
          </c:tx>
          <c:overlay val="0"/>
          <c:spPr>
            <a:solidFill>
              <a:srgbClr val="FFFF00"/>
            </a:solid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165227183"/>
        <c:crosses val="autoZero"/>
        <c:auto val="1"/>
        <c:lblAlgn val="ctr"/>
        <c:lblOffset val="100"/>
        <c:noMultiLvlLbl val="0"/>
      </c:catAx>
      <c:valAx>
        <c:axId val="11652271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81336655"/>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NSI</a:t>
            </a:r>
            <a:r>
              <a:rPr lang="en-US" sz="1800" baseline="0" dirty="0"/>
              <a:t> Outreach Program Census </a:t>
            </a:r>
            <a:br>
              <a:rPr lang="en-US" sz="1800" baseline="0" dirty="0"/>
            </a:br>
            <a:r>
              <a:rPr lang="en-US" sz="1800" baseline="0" dirty="0"/>
              <a:t>01/01-12/31/2023 </a:t>
            </a:r>
            <a:endParaRPr lang="en-US" sz="1800" dirty="0"/>
          </a:p>
        </c:rich>
      </c:tx>
      <c:layout>
        <c:manualLayout>
          <c:xMode val="edge"/>
          <c:yMode val="edge"/>
          <c:x val="0.40518982304631274"/>
          <c:y val="8.1880225719759394E-4"/>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758678470275958E-2"/>
          <c:y val="0.11083826911016655"/>
          <c:w val="0.89019685039370078"/>
          <c:h val="0.55917002599555443"/>
        </c:manualLayout>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'[1]Graphs '!$A$3:$A$5</c:f>
              <c:strCache>
                <c:ptCount val="3"/>
                <c:pt idx="0">
                  <c:v>Total Engagements</c:v>
                </c:pt>
                <c:pt idx="1">
                  <c:v>Total Individuals</c:v>
                </c:pt>
                <c:pt idx="2">
                  <c:v>Average Face-to-Face Time (minutes)</c:v>
                </c:pt>
              </c:strCache>
            </c:strRef>
          </c:cat>
          <c:val>
            <c:numRef>
              <c:f>'[1]Graphs '!$B$3:$B$5</c:f>
              <c:numCache>
                <c:formatCode>General</c:formatCode>
                <c:ptCount val="3"/>
                <c:pt idx="0">
                  <c:v>693</c:v>
                </c:pt>
                <c:pt idx="1">
                  <c:v>226</c:v>
                </c:pt>
                <c:pt idx="2">
                  <c:v>11</c:v>
                </c:pt>
              </c:numCache>
            </c:numRef>
          </c:val>
          <c:extLst>
            <c:ext xmlns:c16="http://schemas.microsoft.com/office/drawing/2014/chart" uri="{C3380CC4-5D6E-409C-BE32-E72D297353CC}">
              <c16:uniqueId val="{00000000-AE47-43C2-A21D-C6C8D2877607}"/>
            </c:ext>
          </c:extLst>
        </c:ser>
        <c:dLbls>
          <c:dLblPos val="outEnd"/>
          <c:showLegendKey val="0"/>
          <c:showVal val="1"/>
          <c:showCatName val="0"/>
          <c:showSerName val="0"/>
          <c:showPercent val="0"/>
          <c:showBubbleSize val="0"/>
        </c:dLbls>
        <c:gapWidth val="219"/>
        <c:overlap val="-27"/>
        <c:axId val="91868679"/>
        <c:axId val="91870727"/>
      </c:barChart>
      <c:catAx>
        <c:axId val="91868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1870727"/>
        <c:crosses val="autoZero"/>
        <c:auto val="1"/>
        <c:lblAlgn val="ctr"/>
        <c:lblOffset val="100"/>
        <c:noMultiLvlLbl val="0"/>
      </c:catAx>
      <c:valAx>
        <c:axId val="91870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1868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NSI Outreach Program </a:t>
            </a:r>
            <a:br>
              <a:rPr lang="en-US" sz="1800"/>
            </a:br>
            <a:r>
              <a:rPr lang="en-US" sz="1800"/>
              <a:t>Demographics </a:t>
            </a:r>
            <a:br>
              <a:rPr lang="en-US" sz="1800"/>
            </a:br>
            <a:r>
              <a:rPr lang="en-US" sz="1800"/>
              <a:t>01/01-12/31/2023</a:t>
            </a:r>
          </a:p>
        </c:rich>
      </c:tx>
      <c:layout>
        <c:manualLayout>
          <c:xMode val="edge"/>
          <c:yMode val="edge"/>
          <c:x val="0.4300144396976387"/>
          <c:y val="1.783715547498772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'[1]Graphs '!$A$7:$A$12</c:f>
              <c:strCache>
                <c:ptCount val="6"/>
                <c:pt idx="0">
                  <c:v>Males</c:v>
                </c:pt>
                <c:pt idx="1">
                  <c:v>Females </c:v>
                </c:pt>
                <c:pt idx="2">
                  <c:v>Asian</c:v>
                </c:pt>
                <c:pt idx="3">
                  <c:v>Black </c:v>
                </c:pt>
                <c:pt idx="4">
                  <c:v>Native American </c:v>
                </c:pt>
                <c:pt idx="5">
                  <c:v>White</c:v>
                </c:pt>
              </c:strCache>
            </c:strRef>
          </c:cat>
          <c:val>
            <c:numRef>
              <c:f>'[1]Graphs '!$B$7:$B$12</c:f>
              <c:numCache>
                <c:formatCode>General</c:formatCode>
                <c:ptCount val="6"/>
                <c:pt idx="0">
                  <c:v>184</c:v>
                </c:pt>
                <c:pt idx="1">
                  <c:v>42</c:v>
                </c:pt>
                <c:pt idx="2">
                  <c:v>1</c:v>
                </c:pt>
                <c:pt idx="3">
                  <c:v>188</c:v>
                </c:pt>
                <c:pt idx="4">
                  <c:v>2</c:v>
                </c:pt>
                <c:pt idx="5">
                  <c:v>35</c:v>
                </c:pt>
              </c:numCache>
            </c:numRef>
          </c:val>
          <c:extLst>
            <c:ext xmlns:c16="http://schemas.microsoft.com/office/drawing/2014/chart" uri="{C3380CC4-5D6E-409C-BE32-E72D297353CC}">
              <c16:uniqueId val="{00000000-24FF-46EA-9696-4305D9237064}"/>
            </c:ext>
          </c:extLst>
        </c:ser>
        <c:dLbls>
          <c:showLegendKey val="0"/>
          <c:showVal val="0"/>
          <c:showCatName val="0"/>
          <c:showSerName val="0"/>
          <c:showPercent val="0"/>
          <c:showBubbleSize val="0"/>
        </c:dLbls>
        <c:gapWidth val="219"/>
        <c:overlap val="-27"/>
        <c:axId val="1158058272"/>
        <c:axId val="1411685648"/>
      </c:barChart>
      <c:catAx>
        <c:axId val="115805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11685648"/>
        <c:crosses val="autoZero"/>
        <c:auto val="1"/>
        <c:lblAlgn val="ctr"/>
        <c:lblOffset val="100"/>
        <c:noMultiLvlLbl val="0"/>
      </c:catAx>
      <c:valAx>
        <c:axId val="141168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58058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0.03139</cdr:x>
      <cdr:y>0.04854</cdr:y>
    </cdr:from>
    <cdr:to>
      <cdr:x>0.95532</cdr:x>
      <cdr:y>0.74342</cdr:y>
    </cdr:to>
    <cdr:sp macro="" textlink="">
      <cdr:nvSpPr>
        <cdr:cNvPr id="4" name="TextBox 3">
          <a:extLst xmlns:a="http://schemas.openxmlformats.org/drawingml/2006/main">
            <a:ext uri="{FF2B5EF4-FFF2-40B4-BE49-F238E27FC236}">
              <a16:creationId xmlns:a16="http://schemas.microsoft.com/office/drawing/2014/main" id="{DBA940B3-8D83-9935-3C9E-F34E80C83B54}"/>
            </a:ext>
          </a:extLst>
        </cdr:cNvPr>
        <cdr:cNvSpPr txBox="1"/>
      </cdr:nvSpPr>
      <cdr:spPr>
        <a:xfrm xmlns:a="http://schemas.openxmlformats.org/drawingml/2006/main">
          <a:off x="352425" y="274268"/>
          <a:ext cx="10372725" cy="39262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0.06278</cdr:x>
      <cdr:y>0</cdr:y>
    </cdr:from>
    <cdr:to>
      <cdr:x>0.97059</cdr:x>
      <cdr:y>0.6797</cdr:y>
    </cdr:to>
    <cdr:sp macro="" textlink="">
      <cdr:nvSpPr>
        <cdr:cNvPr id="5" name="TextBox 4">
          <a:extLst xmlns:a="http://schemas.openxmlformats.org/drawingml/2006/main">
            <a:ext uri="{FF2B5EF4-FFF2-40B4-BE49-F238E27FC236}">
              <a16:creationId xmlns:a16="http://schemas.microsoft.com/office/drawing/2014/main" id="{D00BF7BE-A32A-11D0-7662-9667481734C3}"/>
            </a:ext>
          </a:extLst>
        </cdr:cNvPr>
        <cdr:cNvSpPr txBox="1"/>
      </cdr:nvSpPr>
      <cdr:spPr>
        <a:xfrm xmlns:a="http://schemas.openxmlformats.org/drawingml/2006/main">
          <a:off x="704851" y="0"/>
          <a:ext cx="10191750" cy="13032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p>
        <a:p xmlns:a="http://schemas.openxmlformats.org/drawingml/2006/main">
          <a:pPr algn="ctr"/>
          <a:endParaRPr lang="en-US" sz="2000" dirty="0"/>
        </a:p>
        <a:p xmlns:a="http://schemas.openxmlformats.org/drawingml/2006/main">
          <a:pPr algn="ctr"/>
          <a:r>
            <a:rPr lang="en-US" sz="2000" dirty="0"/>
            <a:t>Ring Central is cloud-based communication and collaboration products and services.</a:t>
          </a:r>
          <a:br>
            <a:rPr lang="en-US" sz="2000" dirty="0"/>
          </a:br>
          <a:r>
            <a:rPr lang="en-US" sz="2000" dirty="0"/>
            <a:t>Outreach reporting line designed for all external communications (voice message &amp; text).</a:t>
          </a:r>
          <a:br>
            <a:rPr lang="en-US" sz="1800" dirty="0"/>
          </a:br>
          <a:r>
            <a:rPr lang="en-US" sz="1800" dirty="0"/>
            <a:t> </a:t>
          </a:r>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a:p xmlns:a="http://schemas.openxmlformats.org/drawingml/2006/main">
          <a:pPr algn="ct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5/21/24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5/21/24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5/21/24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5/21/24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5/21/24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5/21/24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January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770427"/>
            <a:ext cx="8706359" cy="3070071"/>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sz="1500" b="1" dirty="0">
                <a:solidFill>
                  <a:schemeClr val="bg1"/>
                </a:solidFill>
              </a:rPr>
              <a:t>Jim Dwyer and I attended the town hall security event held at the Urban League on Monday, 01/08/24.  The event was very well attended, and the panel included the Director of Public Safety, Circuit Attorney, Dr. Punch, President of the Board of Aldermen, Chief of Police, and James Clark.</a:t>
            </a:r>
          </a:p>
          <a:p>
            <a:pPr marL="214313" indent="-214313">
              <a:buFont typeface="Arial" panose="020B0604020202020204" pitchFamily="34" charset="0"/>
              <a:buChar char="•"/>
            </a:pPr>
            <a:r>
              <a:rPr lang="en-US" sz="1500" b="1" dirty="0">
                <a:solidFill>
                  <a:schemeClr val="bg1"/>
                </a:solidFill>
              </a:rPr>
              <a:t>I met with Nathan Vickers, reporter for KMOV, to discuss more positive stories in 2024.</a:t>
            </a:r>
          </a:p>
          <a:p>
            <a:pPr marL="214313" indent="-214313">
              <a:buFont typeface="Arial" panose="020B0604020202020204" pitchFamily="34" charset="0"/>
              <a:buChar char="•"/>
            </a:pPr>
            <a:r>
              <a:rPr lang="en-US" sz="1500" b="1" dirty="0">
                <a:solidFill>
                  <a:schemeClr val="bg1"/>
                </a:solidFill>
              </a:rPr>
              <a:t>Michele Prevedel and I visited Covenant House and meet with Yusef Scoggin for a tour of the facility and program.  </a:t>
            </a:r>
          </a:p>
          <a:p>
            <a:pPr marL="214313" indent="-214313">
              <a:buFont typeface="Arial" panose="020B0604020202020204" pitchFamily="34" charset="0"/>
              <a:buChar char="•"/>
            </a:pPr>
            <a:r>
              <a:rPr lang="en-US" sz="1500" b="1" dirty="0">
                <a:solidFill>
                  <a:schemeClr val="bg1"/>
                </a:solidFill>
              </a:rPr>
              <a:t>Michele and I met with Samantha </a:t>
            </a:r>
            <a:r>
              <a:rPr lang="en-US" sz="1500" b="1" dirty="0" err="1">
                <a:solidFill>
                  <a:schemeClr val="bg1"/>
                </a:solidFill>
              </a:rPr>
              <a:t>Stangl</a:t>
            </a:r>
            <a:r>
              <a:rPr lang="en-US" sz="1500" b="1" dirty="0">
                <a:solidFill>
                  <a:schemeClr val="bg1"/>
                </a:solidFill>
              </a:rPr>
              <a:t>, Executive Director, House Everyone STL.  They have the contract for distributing money on behalf of the Federal, State and City of St. Louis to service providers in the region.</a:t>
            </a: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235765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3"/>
            <a:ext cx="7772400" cy="742949"/>
          </a:xfrm>
        </p:spPr>
        <p:txBody>
          <a:bodyPr>
            <a:normAutofit fontScale="90000"/>
          </a:bodyPr>
          <a:lstStyle/>
          <a:p>
            <a:r>
              <a:rPr lang="en-US" sz="4800" dirty="0"/>
              <a:t>NSI Camera Project</a:t>
            </a:r>
          </a:p>
        </p:txBody>
      </p:sp>
      <p:sp>
        <p:nvSpPr>
          <p:cNvPr id="3" name="Subtitle 2"/>
          <p:cNvSpPr>
            <a:spLocks noGrp="1"/>
          </p:cNvSpPr>
          <p:nvPr>
            <p:ph type="subTitle" idx="1"/>
          </p:nvPr>
        </p:nvSpPr>
        <p:spPr>
          <a:xfrm>
            <a:off x="0" y="3143250"/>
            <a:ext cx="9144000" cy="249555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2"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2514600"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867400" y="3581401"/>
            <a:ext cx="3099389" cy="1921907"/>
          </a:xfrm>
          <a:prstGeom prst="rect">
            <a:avLst/>
          </a:prstGeom>
          <a:noFill/>
          <a:ln w="9525">
            <a:noFill/>
            <a:miter lim="800000"/>
            <a:headEnd/>
            <a:tailEnd/>
          </a:ln>
        </p:spPr>
      </p:pic>
      <p:sp>
        <p:nvSpPr>
          <p:cNvPr id="9" name="TextBox 8"/>
          <p:cNvSpPr txBox="1"/>
          <p:nvPr/>
        </p:nvSpPr>
        <p:spPr>
          <a:xfrm>
            <a:off x="5486400" y="5867400"/>
            <a:ext cx="3429000" cy="369332"/>
          </a:xfrm>
          <a:prstGeom prst="rect">
            <a:avLst/>
          </a:prstGeom>
          <a:noFill/>
        </p:spPr>
        <p:txBody>
          <a:bodyPr wrap="square" rtlCol="0">
            <a:spAutoFit/>
          </a:bodyPr>
          <a:lstStyle/>
          <a:p>
            <a:r>
              <a:rPr lang="en-US" dirty="0"/>
              <a:t>January 16, 2024</a:t>
            </a:r>
          </a:p>
        </p:txBody>
      </p:sp>
    </p:spTree>
    <p:extLst>
      <p:ext uri="{BB962C8B-B14F-4D97-AF65-F5344CB8AC3E}">
        <p14:creationId xmlns:p14="http://schemas.microsoft.com/office/powerpoint/2010/main" val="69064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2380" y="10"/>
            <a:ext cx="9144000" cy="6857990"/>
          </a:xfrm>
          <a:prstGeom prst="rect">
            <a:avLst/>
          </a:prstGeom>
        </p:spPr>
      </p:pic>
      <p:sp>
        <p:nvSpPr>
          <p:cNvPr id="5" name="Title 4"/>
          <p:cNvSpPr>
            <a:spLocks noGrp="1"/>
          </p:cNvSpPr>
          <p:nvPr>
            <p:ph type="title"/>
          </p:nvPr>
        </p:nvSpPr>
        <p:spPr>
          <a:xfrm>
            <a:off x="513159" y="4487332"/>
            <a:ext cx="6400800" cy="1507067"/>
          </a:xfrm>
        </p:spPr>
        <p:txBody>
          <a:bodyPr>
            <a:normAutofit fontScale="90000"/>
          </a:bodyPr>
          <a:lstStyle/>
          <a:p>
            <a:pPr>
              <a:lnSpc>
                <a:spcPct val="90000"/>
              </a:lnSpc>
            </a:pPr>
            <a:br>
              <a:rPr lang="en-US"/>
            </a:br>
            <a:r>
              <a:rPr lang="en-US" i="1" u="sng"/>
              <a:t>Camera Management Information:</a:t>
            </a:r>
          </a:p>
        </p:txBody>
      </p:sp>
      <p:sp>
        <p:nvSpPr>
          <p:cNvPr id="6" name="Content Placeholder 5"/>
          <p:cNvSpPr>
            <a:spLocks noGrp="1"/>
          </p:cNvSpPr>
          <p:nvPr>
            <p:ph idx="1"/>
          </p:nvPr>
        </p:nvSpPr>
        <p:spPr>
          <a:xfrm>
            <a:off x="513158" y="381000"/>
            <a:ext cx="7640241" cy="3920067"/>
          </a:xfrm>
        </p:spPr>
        <p:txBody>
          <a:bodyPr>
            <a:normAutofit/>
          </a:bodyPr>
          <a:lstStyle/>
          <a:p>
            <a:pPr>
              <a:lnSpc>
                <a:spcPct val="90000"/>
              </a:lnSpc>
            </a:pPr>
            <a:r>
              <a:rPr lang="en-US" sz="2000" dirty="0">
                <a:solidFill>
                  <a:schemeClr val="tx1"/>
                </a:solidFill>
                <a:latin typeface="Times New Roman" pitchFamily="18" charset="0"/>
                <a:cs typeface="Times New Roman" pitchFamily="18" charset="0"/>
              </a:rPr>
              <a:t>The Central West End neighborhood has 31 camera sites with 174 cameras having 278 views and 1 Flock camera.</a:t>
            </a:r>
          </a:p>
          <a:p>
            <a:pPr>
              <a:lnSpc>
                <a:spcPct val="90000"/>
              </a:lnSpc>
            </a:pPr>
            <a:r>
              <a:rPr lang="en-US" sz="2000" dirty="0">
                <a:solidFill>
                  <a:schemeClr val="tx1"/>
                </a:solidFill>
                <a:latin typeface="Times New Roman" pitchFamily="18" charset="0"/>
                <a:cs typeface="Times New Roman" pitchFamily="18" charset="0"/>
              </a:rPr>
              <a:t>DeBaliviere has 6 sites with 40 cameras having 68 camera views.  </a:t>
            </a:r>
          </a:p>
          <a:p>
            <a:pPr>
              <a:lnSpc>
                <a:spcPct val="90000"/>
              </a:lnSpc>
            </a:pPr>
            <a:r>
              <a:rPr lang="en-US" sz="2000" dirty="0">
                <a:solidFill>
                  <a:schemeClr val="tx1"/>
                </a:solidFill>
                <a:latin typeface="Times New Roman" pitchFamily="18" charset="0"/>
                <a:cs typeface="Times New Roman" pitchFamily="18" charset="0"/>
              </a:rPr>
              <a:t>FPSE has 13 sites with 57 cameras having </a:t>
            </a:r>
            <a:r>
              <a:rPr lang="en-US" sz="2000" dirty="0">
                <a:latin typeface="Times New Roman" pitchFamily="18" charset="0"/>
                <a:cs typeface="Times New Roman" pitchFamily="18" charset="0"/>
              </a:rPr>
              <a:t>133</a:t>
            </a:r>
            <a:r>
              <a:rPr lang="en-US" sz="2000" dirty="0">
                <a:solidFill>
                  <a:schemeClr val="tx1"/>
                </a:solidFill>
                <a:latin typeface="Times New Roman" pitchFamily="18" charset="0"/>
                <a:cs typeface="Times New Roman" pitchFamily="18" charset="0"/>
              </a:rPr>
              <a:t> camera views and 4 Flock cameras.</a:t>
            </a:r>
          </a:p>
          <a:p>
            <a:pPr>
              <a:lnSpc>
                <a:spcPct val="90000"/>
              </a:lnSpc>
            </a:pPr>
            <a:r>
              <a:rPr lang="en-US" sz="2000" dirty="0">
                <a:solidFill>
                  <a:schemeClr val="tx1"/>
                </a:solidFill>
                <a:latin typeface="Times New Roman" pitchFamily="18" charset="0"/>
                <a:cs typeface="Times New Roman" pitchFamily="18" charset="0"/>
              </a:rPr>
              <a:t>Loop East: (2) Camera sites with 10 cameras with 26 camera views.</a:t>
            </a:r>
          </a:p>
          <a:p>
            <a:pPr>
              <a:lnSpc>
                <a:spcPct val="90000"/>
              </a:lnSpc>
            </a:pPr>
            <a:r>
              <a:rPr lang="en-US" sz="2000" dirty="0">
                <a:solidFill>
                  <a:schemeClr val="tx1"/>
                </a:solidFill>
                <a:latin typeface="Times New Roman" pitchFamily="18" charset="0"/>
                <a:cs typeface="Times New Roman" pitchFamily="18" charset="0"/>
              </a:rPr>
              <a:t>Total Number of Camera Sites: </a:t>
            </a:r>
            <a:r>
              <a:rPr lang="en-US" sz="2000" dirty="0">
                <a:latin typeface="Times New Roman" pitchFamily="18" charset="0"/>
                <a:cs typeface="Times New Roman" pitchFamily="18" charset="0"/>
              </a:rPr>
              <a:t>52</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Cameras: 281</a:t>
            </a:r>
          </a:p>
          <a:p>
            <a:pPr>
              <a:lnSpc>
                <a:spcPct val="90000"/>
              </a:lnSpc>
            </a:pPr>
            <a:r>
              <a:rPr lang="en-US" sz="2000" dirty="0">
                <a:solidFill>
                  <a:schemeClr val="tx1"/>
                </a:solidFill>
                <a:latin typeface="Times New Roman" pitchFamily="18" charset="0"/>
                <a:cs typeface="Times New Roman" pitchFamily="18" charset="0"/>
              </a:rPr>
              <a:t>Total Number of Camera Views: </a:t>
            </a:r>
            <a:r>
              <a:rPr lang="en-US" sz="2000" dirty="0">
                <a:latin typeface="Times New Roman" pitchFamily="18" charset="0"/>
                <a:cs typeface="Times New Roman" pitchFamily="18" charset="0"/>
              </a:rPr>
              <a:t>505</a:t>
            </a:r>
            <a:r>
              <a:rPr lang="en-US" sz="2000" dirty="0">
                <a:solidFill>
                  <a:schemeClr val="tx1"/>
                </a:solidFill>
                <a:latin typeface="Times New Roman" pitchFamily="18" charset="0"/>
                <a:cs typeface="Times New Roman" pitchFamily="18" charset="0"/>
              </a:rPr>
              <a:t> </a:t>
            </a:r>
          </a:p>
          <a:p>
            <a:pPr>
              <a:lnSpc>
                <a:spcPct val="90000"/>
              </a:lnSpc>
            </a:pPr>
            <a:r>
              <a:rPr lang="en-US" sz="2000" dirty="0">
                <a:solidFill>
                  <a:schemeClr val="tx1"/>
                </a:solidFill>
                <a:latin typeface="Times New Roman" pitchFamily="18" charset="0"/>
                <a:cs typeface="Times New Roman" pitchFamily="18" charset="0"/>
              </a:rPr>
              <a:t>Total Number of Flock Cameras: 5</a:t>
            </a:r>
          </a:p>
          <a:p>
            <a:pPr>
              <a:lnSpc>
                <a:spcPct val="90000"/>
              </a:lnSpc>
              <a:buNone/>
            </a:pPr>
            <a:endParaRPr lang="en-US" sz="1700" dirty="0">
              <a:solidFill>
                <a:schemeClr val="tx1"/>
              </a:solidFill>
              <a:latin typeface="Times New Roman" pitchFamily="18" charset="0"/>
              <a:cs typeface="Times New Roman" pitchFamily="18" charset="0"/>
            </a:endParaRPr>
          </a:p>
          <a:p>
            <a:pPr>
              <a:lnSpc>
                <a:spcPct val="90000"/>
              </a:lnSpc>
              <a:buNone/>
            </a:pPr>
            <a:endParaRPr lang="en-US" sz="1700" dirty="0">
              <a:solidFill>
                <a:schemeClr val="tx1"/>
              </a:solidFill>
            </a:endParaRPr>
          </a:p>
        </p:txBody>
      </p:sp>
    </p:spTree>
    <p:extLst>
      <p:ext uri="{BB962C8B-B14F-4D97-AF65-F5344CB8AC3E}">
        <p14:creationId xmlns:p14="http://schemas.microsoft.com/office/powerpoint/2010/main" val="334375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pPr algn="ctr"/>
            <a:r>
              <a:rPr lang="en-US" sz="2800" b="1" u="sng">
                <a:solidFill>
                  <a:schemeClr val="tx1"/>
                </a:solidFill>
              </a:rPr>
              <a:t>Pending Camera Projects</a:t>
            </a:r>
            <a:endParaRPr lang="en-US" sz="2800" b="1" u="sng" dirty="0">
              <a:solidFill>
                <a:schemeClr val="tx1"/>
              </a:solidFill>
            </a:endParaRPr>
          </a:p>
        </p:txBody>
      </p:sp>
      <p:sp>
        <p:nvSpPr>
          <p:cNvPr id="3" name="Content Placeholder 2"/>
          <p:cNvSpPr>
            <a:spLocks noGrp="1"/>
          </p:cNvSpPr>
          <p:nvPr>
            <p:ph idx="1"/>
          </p:nvPr>
        </p:nvSpPr>
        <p:spPr>
          <a:xfrm>
            <a:off x="457200" y="685800"/>
            <a:ext cx="8229600" cy="6019800"/>
          </a:xfrm>
        </p:spPr>
        <p:txBody>
          <a:bodyPr>
            <a:normAutofit fontScale="62500" lnSpcReduction="20000"/>
          </a:bodyPr>
          <a:lstStyle/>
          <a:p>
            <a:r>
              <a:rPr lang="en-US" sz="3400" dirty="0"/>
              <a:t>5600- 5622 DeBaliviere- Replace/ upgrade displaced cameras on building. Upgrade/ add additional Cameras. (Complete)</a:t>
            </a:r>
          </a:p>
          <a:p>
            <a:r>
              <a:rPr lang="en-US" sz="3400" dirty="0"/>
              <a:t>4255 West Pine (</a:t>
            </a:r>
            <a:r>
              <a:rPr lang="en-US" sz="3400" dirty="0" err="1"/>
              <a:t>Rejis</a:t>
            </a:r>
            <a:r>
              <a:rPr lang="en-US" sz="3400" dirty="0"/>
              <a:t>)- Upgrade external cameras on building and install pole at intersection- On Hold.</a:t>
            </a:r>
          </a:p>
          <a:p>
            <a:r>
              <a:rPr lang="en-US" sz="3400" dirty="0"/>
              <a:t>4502 Laclede- Upgrade and install new cameras at this site. (in process).</a:t>
            </a:r>
          </a:p>
          <a:p>
            <a:r>
              <a:rPr lang="en-US" sz="3400" dirty="0"/>
              <a:t>40 N. Euclid- Replace NVR and upgrade camera. (Complete)</a:t>
            </a:r>
          </a:p>
          <a:p>
            <a:r>
              <a:rPr lang="en-US" sz="3400" dirty="0"/>
              <a:t>#26 Maryland Plaza- Total upgrade to this system. (Complete)</a:t>
            </a:r>
          </a:p>
          <a:p>
            <a:r>
              <a:rPr lang="en-US" sz="3400" dirty="0"/>
              <a:t>4398 and 4400 Chouteau- Establish 2 new camera sites. (Complete)</a:t>
            </a:r>
          </a:p>
          <a:p>
            <a:r>
              <a:rPr lang="en-US" sz="3400" dirty="0"/>
              <a:t>4511 West Pine- Upgrade cameras &amp; Internet at this site. (Start Date 1/15/2024).</a:t>
            </a:r>
          </a:p>
          <a:p>
            <a:r>
              <a:rPr lang="en-US" sz="3400" dirty="0"/>
              <a:t>4321 Chouteau- Establish a new camera site. (Equipment has been delivered. Waiting on construction)</a:t>
            </a:r>
          </a:p>
          <a:p>
            <a:r>
              <a:rPr lang="en-US" sz="3400" dirty="0"/>
              <a:t>Recommendation for Camera upgrades and establish new sites in the CWE South SBD and Euclid South CID.</a:t>
            </a:r>
          </a:p>
          <a:p>
            <a:endParaRPr lang="en-US" dirty="0"/>
          </a:p>
          <a:p>
            <a:endParaRPr lang="en-US" dirty="0"/>
          </a:p>
          <a:p>
            <a:endParaRPr lang="en-US" dirty="0"/>
          </a:p>
        </p:txBody>
      </p:sp>
    </p:spTree>
    <p:extLst>
      <p:ext uri="{BB962C8B-B14F-4D97-AF65-F5344CB8AC3E}">
        <p14:creationId xmlns:p14="http://schemas.microsoft.com/office/powerpoint/2010/main" val="386797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u="sng" dirty="0"/>
              <a:t>Pending Projects continued</a:t>
            </a:r>
          </a:p>
        </p:txBody>
      </p:sp>
      <p:sp>
        <p:nvSpPr>
          <p:cNvPr id="3" name="Content Placeholder 2"/>
          <p:cNvSpPr>
            <a:spLocks noGrp="1"/>
          </p:cNvSpPr>
          <p:nvPr>
            <p:ph idx="1"/>
          </p:nvPr>
        </p:nvSpPr>
        <p:spPr>
          <a:xfrm>
            <a:off x="457200" y="990600"/>
            <a:ext cx="8229600" cy="5625859"/>
          </a:xfrm>
        </p:spPr>
        <p:txBody>
          <a:bodyPr>
            <a:normAutofit/>
          </a:bodyPr>
          <a:lstStyle/>
          <a:p>
            <a:r>
              <a:rPr lang="en-US" dirty="0"/>
              <a:t>4503 McPherson- Due to the overgrowth of trees and bushes conduct a site visit. Upgrade and install additional cameras at this site. (Completed).</a:t>
            </a:r>
          </a:p>
          <a:p>
            <a:r>
              <a:rPr lang="en-US" dirty="0"/>
              <a:t>4909 Laclede- Upgrade cameras at this site. Walk through scheduled 11/21/2023. (Complete. Proposal Submitted/Pending)</a:t>
            </a:r>
          </a:p>
          <a:p>
            <a:r>
              <a:rPr lang="en-US" dirty="0"/>
              <a:t>4949 West Pine- Upgrade cameras at this site. Walk through scheduled 11/21/2023. (Complete. Proposal Submitted/Pending)</a:t>
            </a:r>
          </a:p>
          <a:p>
            <a:r>
              <a:rPr lang="en-US" dirty="0"/>
              <a:t>398 N. Euclid- Establish a new camera site at this location. (Walk through completed. Proposal Submitted/Approved)</a:t>
            </a:r>
          </a:p>
          <a:p>
            <a:endParaRPr lang="en-US" dirty="0"/>
          </a:p>
        </p:txBody>
      </p:sp>
    </p:spTree>
    <p:extLst>
      <p:ext uri="{BB962C8B-B14F-4D97-AF65-F5344CB8AC3E}">
        <p14:creationId xmlns:p14="http://schemas.microsoft.com/office/powerpoint/2010/main" val="293619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chor="t">
            <a:normAutofit/>
          </a:bodyPr>
          <a:lstStyle/>
          <a:p>
            <a:pPr algn="ctr"/>
            <a:r>
              <a:rPr lang="en-US" sz="2800" b="1" u="sng" dirty="0">
                <a:solidFill>
                  <a:schemeClr val="tx1"/>
                </a:solidFill>
              </a:rPr>
              <a:t>Camera Review Information</a:t>
            </a:r>
          </a:p>
        </p:txBody>
      </p:sp>
      <p:sp>
        <p:nvSpPr>
          <p:cNvPr id="3" name="Content Placeholder 2"/>
          <p:cNvSpPr>
            <a:spLocks noGrp="1"/>
          </p:cNvSpPr>
          <p:nvPr>
            <p:ph idx="1"/>
          </p:nvPr>
        </p:nvSpPr>
        <p:spPr>
          <a:xfrm>
            <a:off x="461481" y="918681"/>
            <a:ext cx="8229600" cy="5791200"/>
          </a:xfrm>
        </p:spPr>
        <p:txBody>
          <a:bodyPr anchor="t"/>
          <a:lstStyle/>
          <a:p>
            <a:pPr>
              <a:lnSpc>
                <a:spcPct val="90000"/>
              </a:lnSpc>
            </a:pPr>
            <a:r>
              <a:rPr lang="en-US" sz="2800" dirty="0">
                <a:latin typeface="Times New Roman" pitchFamily="18" charset="0"/>
                <a:cs typeface="Times New Roman" pitchFamily="18" charset="0"/>
              </a:rPr>
              <a:t>From December 18, 2023 to December 31, 2023 (18)</a:t>
            </a:r>
          </a:p>
          <a:p>
            <a:pPr>
              <a:lnSpc>
                <a:spcPct val="90000"/>
              </a:lnSpc>
            </a:pPr>
            <a:r>
              <a:rPr lang="en-US" sz="2800" dirty="0">
                <a:latin typeface="Times New Roman" pitchFamily="18" charset="0"/>
                <a:cs typeface="Times New Roman" pitchFamily="18" charset="0"/>
              </a:rPr>
              <a:t>From January 1, 2024 to January 15, 2024 (4)</a:t>
            </a:r>
          </a:p>
          <a:p>
            <a:pPr>
              <a:lnSpc>
                <a:spcPct val="90000"/>
              </a:lnSpc>
            </a:pPr>
            <a:r>
              <a:rPr lang="en-US" sz="2800" dirty="0">
                <a:latin typeface="Times New Roman" pitchFamily="18" charset="0"/>
                <a:cs typeface="Times New Roman" pitchFamily="18" charset="0"/>
              </a:rPr>
              <a:t>Total camera reviews: 22</a:t>
            </a:r>
          </a:p>
          <a:p>
            <a:pPr>
              <a:lnSpc>
                <a:spcPct val="90000"/>
              </a:lnSpc>
            </a:pPr>
            <a:r>
              <a:rPr lang="en-US" sz="2800" dirty="0">
                <a:latin typeface="Times New Roman" pitchFamily="18" charset="0"/>
                <a:cs typeface="Times New Roman" pitchFamily="18" charset="0"/>
              </a:rPr>
              <a:t>Total arrests relative to reviews: 36</a:t>
            </a:r>
          </a:p>
          <a:p>
            <a:pPr>
              <a:lnSpc>
                <a:spcPct val="90000"/>
              </a:lnSpc>
            </a:pPr>
            <a:r>
              <a:rPr lang="en-US" sz="2800" dirty="0">
                <a:latin typeface="Times New Roman" pitchFamily="18" charset="0"/>
                <a:cs typeface="Times New Roman" pitchFamily="18" charset="0"/>
              </a:rPr>
              <a:t>Total wanted(s): </a:t>
            </a:r>
          </a:p>
          <a:p>
            <a:pPr>
              <a:lnSpc>
                <a:spcPct val="90000"/>
              </a:lnSpc>
            </a:pPr>
            <a:r>
              <a:rPr lang="en-US" sz="2800"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59058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457200"/>
          </a:xfrm>
        </p:spPr>
        <p:txBody>
          <a:bodyPr anchor="t">
            <a:normAutofit/>
          </a:bodyPr>
          <a:lstStyle/>
          <a:p>
            <a:pPr algn="l"/>
            <a:r>
              <a:rPr lang="en-US" sz="2000" b="1" i="1" dirty="0"/>
              <a:t>23-057460 Theft of Postal Services on 12/18/2023 at approximately 1:00AM</a:t>
            </a:r>
          </a:p>
        </p:txBody>
      </p:sp>
      <p:sp>
        <p:nvSpPr>
          <p:cNvPr id="3" name="Content Placeholder 2"/>
          <p:cNvSpPr>
            <a:spLocks noGrp="1"/>
          </p:cNvSpPr>
          <p:nvPr>
            <p:ph sz="half" idx="1"/>
          </p:nvPr>
        </p:nvSpPr>
        <p:spPr>
          <a:xfrm>
            <a:off x="304800" y="1066800"/>
            <a:ext cx="4495800" cy="5638801"/>
          </a:xfrm>
        </p:spPr>
        <p:txBody>
          <a:bodyPr>
            <a:normAutofit fontScale="55000" lnSpcReduction="20000"/>
          </a:bodyPr>
          <a:lstStyle/>
          <a:p>
            <a:r>
              <a:rPr lang="en-US" dirty="0"/>
              <a:t>The NSI was contacted relative to an open mailbox that was at the intersection of Euclid and Laclede.</a:t>
            </a:r>
          </a:p>
          <a:p>
            <a:r>
              <a:rPr lang="en-US" dirty="0"/>
              <a:t>The NSI conducted a camera review and observed a dark blue or black possibly Infinity travel north on Euclid, pull next to the mailbox at approximately 0108hrs.</a:t>
            </a:r>
          </a:p>
          <a:p>
            <a:r>
              <a:rPr lang="en-US" dirty="0"/>
              <a:t>The passenger exited the vehicle and appeared to use a key and removed the property from the mailbox.</a:t>
            </a:r>
          </a:p>
          <a:p>
            <a:r>
              <a:rPr lang="en-US" dirty="0"/>
              <a:t>The passenger was wearing black sweatpants, black hoodie with white writing on front, white socks, black and white flip flops, and was wearing a mask.</a:t>
            </a:r>
          </a:p>
          <a:p>
            <a:r>
              <a:rPr lang="en-US" dirty="0"/>
              <a:t>The vehicle then continued north on Euclid passing Lindell at 0110AM. It should be noted The NSI has a LPR camera facing North on Euclid at Lindell. The RTCC was contacted and advised of same.</a:t>
            </a:r>
          </a:p>
          <a:p>
            <a:r>
              <a:rPr lang="en-US" dirty="0"/>
              <a:t>The vehicle then stopped at McPherson and Euclid and the passenger again exited and used a key to open the mailbox and remove the items from same.</a:t>
            </a:r>
          </a:p>
          <a:p>
            <a:r>
              <a:rPr lang="en-US" dirty="0"/>
              <a:t>The vehicle was last scene traveling east on Pershing out of sight at 0114AM</a:t>
            </a:r>
          </a:p>
          <a:p>
            <a:r>
              <a:rPr lang="en-US" dirty="0"/>
              <a:t>The video was downloaded and awaiting a complaint number and the Postal Inspector will be notified.</a:t>
            </a:r>
          </a:p>
          <a:p>
            <a:endParaRPr lang="en-US" dirty="0"/>
          </a:p>
          <a:p>
            <a:endParaRPr lang="en-US" dirty="0"/>
          </a:p>
        </p:txBody>
      </p:sp>
      <p:pic>
        <p:nvPicPr>
          <p:cNvPr id="9" name="Content Placeholder 8">
            <a:extLst>
              <a:ext uri="{FF2B5EF4-FFF2-40B4-BE49-F238E27FC236}">
                <a16:creationId xmlns:a16="http://schemas.microsoft.com/office/drawing/2014/main" id="{9D41BE01-394F-0303-55C2-EB78D4CD464D}"/>
              </a:ext>
            </a:extLst>
          </p:cNvPr>
          <p:cNvPicPr>
            <a:picLocks noGrp="1" noChangeAspect="1"/>
          </p:cNvPicPr>
          <p:nvPr>
            <p:ph sz="half" idx="2"/>
          </p:nvPr>
        </p:nvPicPr>
        <p:blipFill>
          <a:blip r:embed="rId2"/>
          <a:stretch>
            <a:fillRect/>
          </a:stretch>
        </p:blipFill>
        <p:spPr>
          <a:xfrm>
            <a:off x="4876800" y="1143000"/>
            <a:ext cx="4038600" cy="2520329"/>
          </a:xfrm>
        </p:spPr>
      </p:pic>
      <p:pic>
        <p:nvPicPr>
          <p:cNvPr id="11" name="Picture 10">
            <a:extLst>
              <a:ext uri="{FF2B5EF4-FFF2-40B4-BE49-F238E27FC236}">
                <a16:creationId xmlns:a16="http://schemas.microsoft.com/office/drawing/2014/main" id="{94E70563-BD46-F50E-931B-DE20DFD0B284}"/>
              </a:ext>
            </a:extLst>
          </p:cNvPr>
          <p:cNvPicPr>
            <a:picLocks noChangeAspect="1"/>
          </p:cNvPicPr>
          <p:nvPr/>
        </p:nvPicPr>
        <p:blipFill>
          <a:blip r:embed="rId3"/>
          <a:stretch>
            <a:fillRect/>
          </a:stretch>
        </p:blipFill>
        <p:spPr>
          <a:xfrm>
            <a:off x="4885741" y="3745075"/>
            <a:ext cx="4015529" cy="2808126"/>
          </a:xfrm>
          <a:prstGeom prst="rect">
            <a:avLst/>
          </a:prstGeom>
        </p:spPr>
      </p:pic>
    </p:spTree>
    <p:extLst>
      <p:ext uri="{BB962C8B-B14F-4D97-AF65-F5344CB8AC3E}">
        <p14:creationId xmlns:p14="http://schemas.microsoft.com/office/powerpoint/2010/main" val="118542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nchor="t">
            <a:normAutofit fontScale="90000"/>
          </a:bodyPr>
          <a:lstStyle/>
          <a:p>
            <a:pPr algn="l"/>
            <a:r>
              <a:rPr lang="en-US" sz="2800" b="1" dirty="0"/>
              <a:t>24-001123</a:t>
            </a:r>
            <a:r>
              <a:rPr lang="en-US" sz="2800" dirty="0"/>
              <a:t>​ </a:t>
            </a:r>
            <a:r>
              <a:rPr lang="en-US" sz="2800" b="1" dirty="0"/>
              <a:t>Attempt Stealing of a M.V. 1/7/2024 @ 7:16PM</a:t>
            </a:r>
            <a:endParaRPr lang="en-US" sz="2800" dirty="0"/>
          </a:p>
        </p:txBody>
      </p:sp>
      <p:sp>
        <p:nvSpPr>
          <p:cNvPr id="3" name="Content Placeholder 2"/>
          <p:cNvSpPr>
            <a:spLocks noGrp="1"/>
          </p:cNvSpPr>
          <p:nvPr>
            <p:ph sz="half" idx="1"/>
          </p:nvPr>
        </p:nvSpPr>
        <p:spPr>
          <a:xfrm>
            <a:off x="152400" y="990600"/>
            <a:ext cx="4876800" cy="5714999"/>
          </a:xfrm>
        </p:spPr>
        <p:txBody>
          <a:bodyPr>
            <a:noAutofit/>
          </a:bodyPr>
          <a:lstStyle/>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The NSI was contacted relative to an Attempt Stealing of a Motor Vehicle that occurred on the above date and time.</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The NSI reviewed the cameras from 4497 Pershing and observed the suspects.</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Suspect #1 B/M 14-18 years of age, wearing a blue hoodie, orange sweatpants, with white writing down the right pants leg, black and white Nike Dunk tennis shoes, carrying a shoulder bag.</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Suspect #2 B/M 14-18 years of age, wearing a white hoodie with red writing on the back, black pants, with white Nike Air Force 1’s tennis shoes.</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At approximately 7:04PM, the suspects sat on a stoop in front of 4497 Pershing until they entered the parking lot of this building.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Suspect #2 was observed looking into several vehicles on this lot while suspect #1 stood watch.</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Both suspects traveled west in the 4400 block of Pershing until reaching Euclid, then South toward Maryland, and East on Maryland until out of sight.</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The NSI downloaded the video and will provide to the 5th District.</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Arial" panose="020B0604020202020204" pitchFamily="34" charset="0"/>
            </a:endParaRPr>
          </a:p>
          <a:p>
            <a:pPr fontAlgn="base"/>
            <a:endParaRPr lang="en-US" sz="1600" dirty="0"/>
          </a:p>
        </p:txBody>
      </p:sp>
      <p:pic>
        <p:nvPicPr>
          <p:cNvPr id="6" name="Picture 2">
            <a:extLst>
              <a:ext uri="{FF2B5EF4-FFF2-40B4-BE49-F238E27FC236}">
                <a16:creationId xmlns:a16="http://schemas.microsoft.com/office/drawing/2014/main" id="{36BF80ED-9B83-8074-573F-05498BD26B0F}"/>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143000"/>
            <a:ext cx="3733800" cy="20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61A9F4-EA70-D8F4-FBB4-EB77B82D1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089" y="3357542"/>
            <a:ext cx="2171700" cy="20963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9ECD25E-ED22-89F4-8991-21F3A87E0A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91000"/>
            <a:ext cx="1981200" cy="242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2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781C-B7F7-8E76-6080-5CF0E30B4849}"/>
              </a:ext>
            </a:extLst>
          </p:cNvPr>
          <p:cNvSpPr>
            <a:spLocks noGrp="1"/>
          </p:cNvSpPr>
          <p:nvPr>
            <p:ph type="title"/>
          </p:nvPr>
        </p:nvSpPr>
        <p:spPr>
          <a:xfrm>
            <a:off x="457200" y="274638"/>
            <a:ext cx="8229600" cy="639762"/>
          </a:xfrm>
        </p:spPr>
        <p:txBody>
          <a:bodyPr>
            <a:normAutofit fontScale="90000"/>
          </a:bodyPr>
          <a:lstStyle/>
          <a:p>
            <a:r>
              <a:rPr lang="en-US" sz="3200" b="1" u="sng" dirty="0"/>
              <a:t>STOLEN AC UNIT from 4444-4464 LINDELL</a:t>
            </a:r>
            <a:br>
              <a:rPr lang="en-US" sz="1600" b="1" u="sng" dirty="0"/>
            </a:br>
            <a:r>
              <a:rPr lang="en-US" sz="1600" b="1" u="sng" dirty="0">
                <a:highlight>
                  <a:srgbClr val="FFFF00"/>
                </a:highlight>
              </a:rPr>
              <a:t>12-18-2023 01/02/2023</a:t>
            </a:r>
            <a:r>
              <a:rPr lang="en-US" sz="1600" b="1" dirty="0">
                <a:highlight>
                  <a:srgbClr val="FFFF00"/>
                </a:highlight>
              </a:rPr>
              <a:t> ,</a:t>
            </a:r>
            <a:r>
              <a:rPr lang="en-US" sz="1600" b="1" dirty="0"/>
              <a:t>23-057809, 23-058568, 23-059299, 24-000385, 24-000488, 24-000477</a:t>
            </a:r>
            <a:endParaRPr lang="en-US" sz="1600" dirty="0"/>
          </a:p>
        </p:txBody>
      </p:sp>
      <p:sp>
        <p:nvSpPr>
          <p:cNvPr id="3" name="Content Placeholder 2">
            <a:extLst>
              <a:ext uri="{FF2B5EF4-FFF2-40B4-BE49-F238E27FC236}">
                <a16:creationId xmlns:a16="http://schemas.microsoft.com/office/drawing/2014/main" id="{9BFB6B28-B428-65F4-2625-653CCC7D43CC}"/>
              </a:ext>
            </a:extLst>
          </p:cNvPr>
          <p:cNvSpPr>
            <a:spLocks noGrp="1"/>
          </p:cNvSpPr>
          <p:nvPr>
            <p:ph sz="half" idx="1"/>
          </p:nvPr>
        </p:nvSpPr>
        <p:spPr>
          <a:xfrm>
            <a:off x="457200" y="990600"/>
            <a:ext cx="4038600" cy="5592761"/>
          </a:xfrm>
        </p:spPr>
        <p:txBody>
          <a:bodyPr>
            <a:normAutofit fontScale="47500" lnSpcReduction="20000"/>
          </a:bodyPr>
          <a:lstStyle/>
          <a:p>
            <a:r>
              <a:rPr lang="en-US" dirty="0"/>
              <a:t>The NSI was contacted by the victim Raymond Slay 4454 Lindell who advised his AC condenser units were stolen from his property buildings from 4444-4464 Lindell, by unknown suspects possibly 2 between the dates of December 18</a:t>
            </a:r>
            <a:r>
              <a:rPr lang="en-US" baseline="30000" dirty="0"/>
              <a:t>th</a:t>
            </a:r>
            <a:r>
              <a:rPr lang="en-US" dirty="0"/>
              <a:t>, 2023, to January 02</a:t>
            </a:r>
            <a:r>
              <a:rPr lang="en-US" baseline="30000" dirty="0"/>
              <a:t>nd</a:t>
            </a:r>
            <a:r>
              <a:rPr lang="en-US" dirty="0"/>
              <a:t> 2024 at approximately 6:30AM.</a:t>
            </a:r>
          </a:p>
          <a:p>
            <a:r>
              <a:rPr lang="en-US" dirty="0"/>
              <a:t>Slay advised he contacted the Police Department and reported the incident documented under complain numbers 23-057809,23-058568,23-059299, 24-000385, 24-000488, 24-000477.</a:t>
            </a:r>
          </a:p>
          <a:p>
            <a:r>
              <a:rPr lang="en-US" dirty="0"/>
              <a:t>Slay advised on 1/2/2024 District 5 arrested a suspect who was tampering with AC units.</a:t>
            </a:r>
          </a:p>
          <a:p>
            <a:r>
              <a:rPr lang="en-US" dirty="0"/>
              <a:t>A neighbor of Slay contacted the NSI and further advised another ac condenser (#6) was stolen sometime between 01/02/2023 to 01/03/2023.</a:t>
            </a:r>
          </a:p>
          <a:p>
            <a:r>
              <a:rPr lang="en-US" dirty="0"/>
              <a:t>On 1/4/2023 Slay provided additional camera footage regarding incidents to the NSI and to Detective Hines.</a:t>
            </a:r>
          </a:p>
          <a:p>
            <a:r>
              <a:rPr lang="en-US" dirty="0"/>
              <a:t>The NSI reviewed the footage and observed 3 possible suspects with shopping carts and a dolly utilizing a pruning sheer to cut the copper lines and electrical disconnect boxes to steal the units.</a:t>
            </a:r>
          </a:p>
          <a:p>
            <a:r>
              <a:rPr lang="en-US" dirty="0"/>
              <a:t>All three suspects appeared to walk in the alley east toward Newstead out of sight.</a:t>
            </a:r>
          </a:p>
          <a:p>
            <a:endParaRPr lang="en-US" dirty="0"/>
          </a:p>
        </p:txBody>
      </p:sp>
      <p:pic>
        <p:nvPicPr>
          <p:cNvPr id="5" name="Content Placeholder 7">
            <a:extLst>
              <a:ext uri="{FF2B5EF4-FFF2-40B4-BE49-F238E27FC236}">
                <a16:creationId xmlns:a16="http://schemas.microsoft.com/office/drawing/2014/main" id="{ADF40F27-6BE6-AE2F-8304-3E2DBA07B458}"/>
              </a:ext>
            </a:extLst>
          </p:cNvPr>
          <p:cNvPicPr>
            <a:picLocks noGrp="1" noChangeAspect="1"/>
          </p:cNvPicPr>
          <p:nvPr>
            <p:ph sz="half" idx="2"/>
          </p:nvPr>
        </p:nvPicPr>
        <p:blipFill>
          <a:blip r:embed="rId2"/>
          <a:stretch>
            <a:fillRect/>
          </a:stretch>
        </p:blipFill>
        <p:spPr>
          <a:xfrm>
            <a:off x="4495801" y="1066801"/>
            <a:ext cx="2038636" cy="2467298"/>
          </a:xfrm>
        </p:spPr>
      </p:pic>
      <p:pic>
        <p:nvPicPr>
          <p:cNvPr id="7" name="Picture 6">
            <a:extLst>
              <a:ext uri="{FF2B5EF4-FFF2-40B4-BE49-F238E27FC236}">
                <a16:creationId xmlns:a16="http://schemas.microsoft.com/office/drawing/2014/main" id="{9E954DFD-0497-F02C-FCD6-299B677A7F25}"/>
              </a:ext>
            </a:extLst>
          </p:cNvPr>
          <p:cNvPicPr>
            <a:picLocks noChangeAspect="1"/>
          </p:cNvPicPr>
          <p:nvPr/>
        </p:nvPicPr>
        <p:blipFill>
          <a:blip r:embed="rId3"/>
          <a:stretch>
            <a:fillRect/>
          </a:stretch>
        </p:blipFill>
        <p:spPr>
          <a:xfrm>
            <a:off x="6629400" y="1068239"/>
            <a:ext cx="2355301" cy="2209800"/>
          </a:xfrm>
          <a:prstGeom prst="rect">
            <a:avLst/>
          </a:prstGeom>
        </p:spPr>
      </p:pic>
      <p:pic>
        <p:nvPicPr>
          <p:cNvPr id="9" name="Picture 8">
            <a:extLst>
              <a:ext uri="{FF2B5EF4-FFF2-40B4-BE49-F238E27FC236}">
                <a16:creationId xmlns:a16="http://schemas.microsoft.com/office/drawing/2014/main" id="{2F3E5F8D-D7AB-2AC0-524B-E86966FED58C}"/>
              </a:ext>
            </a:extLst>
          </p:cNvPr>
          <p:cNvPicPr>
            <a:picLocks noChangeAspect="1"/>
          </p:cNvPicPr>
          <p:nvPr/>
        </p:nvPicPr>
        <p:blipFill>
          <a:blip r:embed="rId4"/>
          <a:stretch>
            <a:fillRect/>
          </a:stretch>
        </p:blipFill>
        <p:spPr>
          <a:xfrm>
            <a:off x="4495802" y="3786965"/>
            <a:ext cx="2038635" cy="2543530"/>
          </a:xfrm>
          <a:prstGeom prst="rect">
            <a:avLst/>
          </a:prstGeom>
        </p:spPr>
      </p:pic>
      <p:pic>
        <p:nvPicPr>
          <p:cNvPr id="11" name="Picture 10">
            <a:extLst>
              <a:ext uri="{FF2B5EF4-FFF2-40B4-BE49-F238E27FC236}">
                <a16:creationId xmlns:a16="http://schemas.microsoft.com/office/drawing/2014/main" id="{04B507C4-04F9-30E3-3539-179057FD637B}"/>
              </a:ext>
            </a:extLst>
          </p:cNvPr>
          <p:cNvPicPr>
            <a:picLocks noChangeAspect="1"/>
          </p:cNvPicPr>
          <p:nvPr/>
        </p:nvPicPr>
        <p:blipFill>
          <a:blip r:embed="rId5"/>
          <a:stretch>
            <a:fillRect/>
          </a:stretch>
        </p:blipFill>
        <p:spPr>
          <a:xfrm>
            <a:off x="6663906" y="3696883"/>
            <a:ext cx="2362530" cy="2886478"/>
          </a:xfrm>
          <a:prstGeom prst="rect">
            <a:avLst/>
          </a:prstGeom>
        </p:spPr>
      </p:pic>
    </p:spTree>
    <p:extLst>
      <p:ext uri="{BB962C8B-B14F-4D97-AF65-F5344CB8AC3E}">
        <p14:creationId xmlns:p14="http://schemas.microsoft.com/office/powerpoint/2010/main" val="152504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C203-5DBA-8CB7-A48D-BB7D92607AF0}"/>
              </a:ext>
            </a:extLst>
          </p:cNvPr>
          <p:cNvSpPr>
            <a:spLocks noGrp="1"/>
          </p:cNvSpPr>
          <p:nvPr>
            <p:ph type="title"/>
          </p:nvPr>
        </p:nvSpPr>
        <p:spPr/>
        <p:txBody>
          <a:bodyPr>
            <a:noAutofit/>
          </a:bodyPr>
          <a:lstStyle/>
          <a:p>
            <a:br>
              <a:rPr lang="en-US" sz="1800" dirty="0"/>
            </a:br>
            <a:r>
              <a:rPr lang="en-US" sz="1800" b="1" dirty="0"/>
              <a:t>23-058639</a:t>
            </a:r>
            <a:br>
              <a:rPr lang="en-US" sz="1800" b="1" dirty="0"/>
            </a:br>
            <a:r>
              <a:rPr lang="en-US" sz="1800" b="1" dirty="0"/>
              <a:t>UUW Flourishing/Destruction of Property</a:t>
            </a:r>
            <a:br>
              <a:rPr lang="en-US" sz="1800" b="1" dirty="0"/>
            </a:br>
            <a:r>
              <a:rPr lang="en-US" sz="1800" b="1" dirty="0"/>
              <a:t>447 N. Euclid</a:t>
            </a:r>
            <a:br>
              <a:rPr lang="en-US" sz="1800" b="1" dirty="0"/>
            </a:br>
            <a:r>
              <a:rPr lang="en-US" sz="1800" b="1" dirty="0"/>
              <a:t>12/26/2023 at approximately 3:45pm</a:t>
            </a:r>
            <a:br>
              <a:rPr lang="en-US" sz="1800" b="1" dirty="0"/>
            </a:br>
            <a:endParaRPr lang="en-US" sz="1800" dirty="0"/>
          </a:p>
        </p:txBody>
      </p:sp>
      <p:sp>
        <p:nvSpPr>
          <p:cNvPr id="3" name="Content Placeholder 2">
            <a:extLst>
              <a:ext uri="{FF2B5EF4-FFF2-40B4-BE49-F238E27FC236}">
                <a16:creationId xmlns:a16="http://schemas.microsoft.com/office/drawing/2014/main" id="{78868CAD-2CBB-1F25-69FD-5F76B2086662}"/>
              </a:ext>
            </a:extLst>
          </p:cNvPr>
          <p:cNvSpPr>
            <a:spLocks noGrp="1"/>
          </p:cNvSpPr>
          <p:nvPr>
            <p:ph sz="half" idx="1"/>
          </p:nvPr>
        </p:nvSpPr>
        <p:spPr>
          <a:xfrm>
            <a:off x="457200" y="1417639"/>
            <a:ext cx="4038600" cy="5287962"/>
          </a:xfrm>
        </p:spPr>
        <p:txBody>
          <a:bodyPr>
            <a:normAutofit fontScale="62500" lnSpcReduction="20000"/>
          </a:bodyPr>
          <a:lstStyle/>
          <a:p>
            <a:r>
              <a:rPr lang="en-US" b="0" i="0" dirty="0">
                <a:solidFill>
                  <a:srgbClr val="242424"/>
                </a:solidFill>
                <a:effectLst/>
                <a:latin typeface="Segoe UI" panose="020B0502040204020203" pitchFamily="34" charset="0"/>
              </a:rPr>
              <a:t>The NSI received information relative to a “flourishing” incident on the parking lot located at 447 N. Euclid on 12/26/23 at 3:40pm.</a:t>
            </a:r>
          </a:p>
          <a:p>
            <a:r>
              <a:rPr lang="en-US" b="0" i="0" dirty="0">
                <a:solidFill>
                  <a:srgbClr val="242424"/>
                </a:solidFill>
                <a:effectLst/>
                <a:latin typeface="Segoe UI" panose="020B0502040204020203" pitchFamily="34" charset="0"/>
              </a:rPr>
              <a:t>Victim contacted J. Whyte and advised he saw a car pull onto the business parking lot and park next to his car.  The victim then saw an occupant tampering with his car and he went outside and confronted the subjects.</a:t>
            </a:r>
          </a:p>
          <a:p>
            <a:r>
              <a:rPr lang="en-US" dirty="0">
                <a:solidFill>
                  <a:srgbClr val="242424"/>
                </a:solidFill>
                <a:latin typeface="Segoe UI" panose="020B0502040204020203" pitchFamily="34" charset="0"/>
              </a:rPr>
              <a:t>Victim was flourished by the occupant seated in the rear driver’s side of the car.</a:t>
            </a:r>
          </a:p>
          <a:p>
            <a:r>
              <a:rPr lang="en-US" b="0" i="0" dirty="0">
                <a:solidFill>
                  <a:srgbClr val="242424"/>
                </a:solidFill>
                <a:effectLst/>
                <a:latin typeface="Segoe UI" panose="020B0502040204020203" pitchFamily="34" charset="0"/>
              </a:rPr>
              <a:t>Th</a:t>
            </a:r>
            <a:r>
              <a:rPr lang="en-US" dirty="0">
                <a:solidFill>
                  <a:srgbClr val="242424"/>
                </a:solidFill>
                <a:latin typeface="Segoe UI" panose="020B0502040204020203" pitchFamily="34" charset="0"/>
              </a:rPr>
              <a:t>e suspects drove off the parking lot after breaking the victim’s rear driver’s side window.  </a:t>
            </a:r>
          </a:p>
          <a:p>
            <a:r>
              <a:rPr lang="en-US" b="0" i="0" dirty="0">
                <a:solidFill>
                  <a:srgbClr val="242424"/>
                </a:solidFill>
                <a:effectLst/>
                <a:latin typeface="Segoe UI" panose="020B0502040204020203" pitchFamily="34" charset="0"/>
              </a:rPr>
              <a:t>Suspect vehicle was seen driving south on Euclid toward McPherson</a:t>
            </a:r>
            <a:endParaRPr lang="en-US" dirty="0"/>
          </a:p>
        </p:txBody>
      </p:sp>
      <p:pic>
        <p:nvPicPr>
          <p:cNvPr id="6" name="Content Placeholder 5">
            <a:extLst>
              <a:ext uri="{FF2B5EF4-FFF2-40B4-BE49-F238E27FC236}">
                <a16:creationId xmlns:a16="http://schemas.microsoft.com/office/drawing/2014/main" id="{C32CEE04-5E51-88C9-F8E5-05464DEF5B43}"/>
              </a:ext>
            </a:extLst>
          </p:cNvPr>
          <p:cNvPicPr>
            <a:picLocks noGrp="1" noChangeAspect="1"/>
          </p:cNvPicPr>
          <p:nvPr>
            <p:ph sz="half" idx="2"/>
          </p:nvPr>
        </p:nvPicPr>
        <p:blipFill>
          <a:blip r:embed="rId2"/>
          <a:stretch>
            <a:fillRect/>
          </a:stretch>
        </p:blipFill>
        <p:spPr>
          <a:xfrm>
            <a:off x="5410200" y="2866777"/>
            <a:ext cx="2971800" cy="2445026"/>
          </a:xfrm>
        </p:spPr>
      </p:pic>
      <p:pic>
        <p:nvPicPr>
          <p:cNvPr id="8" name="Picture 7">
            <a:extLst>
              <a:ext uri="{FF2B5EF4-FFF2-40B4-BE49-F238E27FC236}">
                <a16:creationId xmlns:a16="http://schemas.microsoft.com/office/drawing/2014/main" id="{D2024609-BA83-B3D5-97F0-51D419E9C798}"/>
              </a:ext>
            </a:extLst>
          </p:cNvPr>
          <p:cNvPicPr>
            <a:picLocks noChangeAspect="1"/>
          </p:cNvPicPr>
          <p:nvPr/>
        </p:nvPicPr>
        <p:blipFill>
          <a:blip r:embed="rId3"/>
          <a:stretch>
            <a:fillRect/>
          </a:stretch>
        </p:blipFill>
        <p:spPr>
          <a:xfrm>
            <a:off x="5181600" y="1417638"/>
            <a:ext cx="3818527" cy="1317076"/>
          </a:xfrm>
          <a:prstGeom prst="rect">
            <a:avLst/>
          </a:prstGeom>
        </p:spPr>
      </p:pic>
    </p:spTree>
    <p:extLst>
      <p:ext uri="{BB962C8B-B14F-4D97-AF65-F5344CB8AC3E}">
        <p14:creationId xmlns:p14="http://schemas.microsoft.com/office/powerpoint/2010/main" val="174348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pPr lvl="0"/>
            <a:r>
              <a:rPr lang="en-US" dirty="0"/>
              <a:t>2024 Board of Directors - vote</a:t>
            </a:r>
          </a:p>
          <a:p>
            <a:pPr lvl="0"/>
            <a:r>
              <a:rPr lang="en-US" dirty="0"/>
              <a:t>NSI Staff Reports</a:t>
            </a:r>
          </a:p>
          <a:p>
            <a:pPr lvl="0"/>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C550-5445-4798-83A0-38CD9EFCEAFA}"/>
              </a:ext>
            </a:extLst>
          </p:cNvPr>
          <p:cNvSpPr>
            <a:spLocks noGrp="1"/>
          </p:cNvSpPr>
          <p:nvPr>
            <p:ph type="ctrTitle"/>
          </p:nvPr>
        </p:nvSpPr>
        <p:spPr>
          <a:xfrm>
            <a:off x="5047500" y="1336573"/>
            <a:ext cx="3609804" cy="2764511"/>
          </a:xfrm>
        </p:spPr>
        <p:txBody>
          <a:bodyPr>
            <a:normAutofit/>
          </a:bodyPr>
          <a:lstStyle/>
          <a:p>
            <a:r>
              <a:rPr lang="en-US" sz="3750" dirty="0"/>
              <a:t>NSI Outreach Program</a:t>
            </a:r>
            <a:br>
              <a:rPr lang="en-US" sz="3750" dirty="0"/>
            </a:br>
            <a:r>
              <a:rPr lang="en-US" sz="3750" dirty="0"/>
              <a:t>Updates</a:t>
            </a:r>
          </a:p>
        </p:txBody>
      </p:sp>
      <p:sp>
        <p:nvSpPr>
          <p:cNvPr id="3" name="Subtitle 2">
            <a:extLst>
              <a:ext uri="{FF2B5EF4-FFF2-40B4-BE49-F238E27FC236}">
                <a16:creationId xmlns:a16="http://schemas.microsoft.com/office/drawing/2014/main" id="{683A6376-5EF9-4389-B689-CE41E5B36E5B}"/>
              </a:ext>
            </a:extLst>
          </p:cNvPr>
          <p:cNvSpPr>
            <a:spLocks noGrp="1"/>
          </p:cNvSpPr>
          <p:nvPr>
            <p:ph type="subTitle" idx="1"/>
          </p:nvPr>
        </p:nvSpPr>
        <p:spPr>
          <a:xfrm>
            <a:off x="5047500" y="4198966"/>
            <a:ext cx="3621826" cy="928962"/>
          </a:xfrm>
        </p:spPr>
        <p:txBody>
          <a:bodyPr>
            <a:normAutofit/>
          </a:bodyPr>
          <a:lstStyle/>
          <a:p>
            <a:r>
              <a:rPr lang="en-US" dirty="0">
                <a:solidFill>
                  <a:schemeClr val="tx1">
                    <a:lumMod val="85000"/>
                    <a:lumOff val="15000"/>
                  </a:schemeClr>
                </a:solidFill>
              </a:rPr>
              <a:t>Alvin Ferguson &amp; Melissa Brown </a:t>
            </a:r>
          </a:p>
        </p:txBody>
      </p:sp>
      <p:pic>
        <p:nvPicPr>
          <p:cNvPr id="5" name="Picture 4" descr="A colorful background with white dots and dots&#10;&#10;Description automatically generated">
            <a:extLst>
              <a:ext uri="{FF2B5EF4-FFF2-40B4-BE49-F238E27FC236}">
                <a16:creationId xmlns:a16="http://schemas.microsoft.com/office/drawing/2014/main" id="{CCB7C1DA-8E89-4841-C472-50E70CC214F2}"/>
              </a:ext>
            </a:extLst>
          </p:cNvPr>
          <p:cNvPicPr>
            <a:picLocks noChangeAspect="1"/>
          </p:cNvPicPr>
          <p:nvPr/>
        </p:nvPicPr>
        <p:blipFill rotWithShape="1">
          <a:blip r:embed="rId2"/>
          <a:srcRect l="37000" r="4102" b="-1"/>
          <a:stretch/>
        </p:blipFill>
        <p:spPr>
          <a:xfrm>
            <a:off x="475500" y="1337311"/>
            <a:ext cx="4096501" cy="3790617"/>
          </a:xfrm>
          <a:prstGeom prst="rect">
            <a:avLst/>
          </a:prstGeom>
        </p:spPr>
      </p:pic>
    </p:spTree>
    <p:extLst>
      <p:ext uri="{BB962C8B-B14F-4D97-AF65-F5344CB8AC3E}">
        <p14:creationId xmlns:p14="http://schemas.microsoft.com/office/powerpoint/2010/main" val="21140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40E5B315-592C-487A-A815-6F61A98F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4" name="Rectangle 1033">
            <a:extLst>
              <a:ext uri="{FF2B5EF4-FFF2-40B4-BE49-F238E27FC236}">
                <a16:creationId xmlns:a16="http://schemas.microsoft.com/office/drawing/2014/main" id="{D7E046CA-18CB-4F2C-A9BE-BA9720B9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57200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9671" y="4690921"/>
            <a:ext cx="9092838" cy="771536"/>
          </a:xfrm>
        </p:spPr>
        <p:txBody>
          <a:bodyPr>
            <a:normAutofit/>
          </a:bodyPr>
          <a:lstStyle/>
          <a:p>
            <a:pPr algn="ctr"/>
            <a:r>
              <a:rPr lang="en-US" sz="2400" dirty="0">
                <a:solidFill>
                  <a:srgbClr val="FFFFFF"/>
                </a:solidFill>
              </a:rPr>
              <a:t>54 Total Individual Engagements between Dec 15, 2023-Jan 7, 2024</a:t>
            </a:r>
          </a:p>
        </p:txBody>
      </p:sp>
      <p:sp>
        <p:nvSpPr>
          <p:cNvPr id="1036" name="Rectangle 1035">
            <a:extLst>
              <a:ext uri="{FF2B5EF4-FFF2-40B4-BE49-F238E27FC236}">
                <a16:creationId xmlns:a16="http://schemas.microsoft.com/office/drawing/2014/main" id="{ED2F258D-E518-486A-8D50-E9A11EF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53688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graphicFrame>
        <p:nvGraphicFramePr>
          <p:cNvPr id="8" name="Chart 7">
            <a:extLst>
              <a:ext uri="{FF2B5EF4-FFF2-40B4-BE49-F238E27FC236}">
                <a16:creationId xmlns:a16="http://schemas.microsoft.com/office/drawing/2014/main" id="{21D6044C-0805-984E-CDAD-CD491D4BA12B}"/>
              </a:ext>
            </a:extLst>
          </p:cNvPr>
          <p:cNvGraphicFramePr>
            <a:graphicFrameLocks/>
          </p:cNvGraphicFramePr>
          <p:nvPr>
            <p:extLst>
              <p:ext uri="{D42A27DB-BD31-4B8C-83A1-F6EECF244321}">
                <p14:modId xmlns:p14="http://schemas.microsoft.com/office/powerpoint/2010/main" val="4083842498"/>
              </p:ext>
            </p:extLst>
          </p:nvPr>
        </p:nvGraphicFramePr>
        <p:xfrm>
          <a:off x="4596090" y="914401"/>
          <a:ext cx="4376460" cy="3574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620E2518-DA82-2C7A-CA19-85D8BDACD96A}"/>
              </a:ext>
            </a:extLst>
          </p:cNvPr>
          <p:cNvGraphicFramePr>
            <a:graphicFrameLocks/>
          </p:cNvGraphicFramePr>
          <p:nvPr>
            <p:extLst>
              <p:ext uri="{D42A27DB-BD31-4B8C-83A1-F6EECF244321}">
                <p14:modId xmlns:p14="http://schemas.microsoft.com/office/powerpoint/2010/main" val="4012240721"/>
              </p:ext>
            </p:extLst>
          </p:nvPr>
        </p:nvGraphicFramePr>
        <p:xfrm>
          <a:off x="121444" y="1071562"/>
          <a:ext cx="4302065" cy="3253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6299041C-D35D-701D-200E-167E1E79A9CC}"/>
              </a:ext>
            </a:extLst>
          </p:cNvPr>
          <p:cNvGraphicFramePr>
            <a:graphicFrameLocks/>
          </p:cNvGraphicFramePr>
          <p:nvPr>
            <p:extLst>
              <p:ext uri="{D42A27DB-BD31-4B8C-83A1-F6EECF244321}">
                <p14:modId xmlns:p14="http://schemas.microsoft.com/office/powerpoint/2010/main" val="2816093969"/>
              </p:ext>
            </p:extLst>
          </p:nvPr>
        </p:nvGraphicFramePr>
        <p:xfrm>
          <a:off x="4596090" y="980560"/>
          <a:ext cx="4290735" cy="34502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320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Nov 12-Dec 12, 2023</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nvPr>
        </p:nvGraphicFramePr>
        <p:xfrm>
          <a:off x="932278" y="1449204"/>
          <a:ext cx="7752116" cy="39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6555F416-1837-2B58-DB08-A777F37DE0C4}"/>
              </a:ext>
            </a:extLst>
          </p:cNvPr>
          <p:cNvGraphicFramePr>
            <a:graphicFrameLocks/>
          </p:cNvGraphicFramePr>
          <p:nvPr>
            <p:extLst>
              <p:ext uri="{D42A27DB-BD31-4B8C-83A1-F6EECF244321}">
                <p14:modId xmlns:p14="http://schemas.microsoft.com/office/powerpoint/2010/main" val="587573828"/>
              </p:ext>
            </p:extLst>
          </p:nvPr>
        </p:nvGraphicFramePr>
        <p:xfrm>
          <a:off x="329205" y="992982"/>
          <a:ext cx="8958263" cy="452372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1431737E-8255-26DC-E43B-C578333A5503}"/>
              </a:ext>
            </a:extLst>
          </p:cNvPr>
          <p:cNvPicPr>
            <a:picLocks noChangeAspect="1"/>
          </p:cNvPicPr>
          <p:nvPr/>
        </p:nvPicPr>
        <p:blipFill>
          <a:blip r:embed="rId4"/>
          <a:stretch>
            <a:fillRect/>
          </a:stretch>
        </p:blipFill>
        <p:spPr>
          <a:xfrm>
            <a:off x="329205" y="1047421"/>
            <a:ext cx="8355190" cy="4361375"/>
          </a:xfrm>
          <a:prstGeom prst="rect">
            <a:avLst/>
          </a:prstGeom>
        </p:spPr>
      </p:pic>
    </p:spTree>
    <p:extLst>
      <p:ext uri="{BB962C8B-B14F-4D97-AF65-F5344CB8AC3E}">
        <p14:creationId xmlns:p14="http://schemas.microsoft.com/office/powerpoint/2010/main" val="3128876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Nov 12-Dec 12, 2023</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extLst>
              <p:ext uri="{D42A27DB-BD31-4B8C-83A1-F6EECF244321}">
                <p14:modId xmlns:p14="http://schemas.microsoft.com/office/powerpoint/2010/main" val="2974820484"/>
              </p:ext>
            </p:extLst>
          </p:nvPr>
        </p:nvGraphicFramePr>
        <p:xfrm>
          <a:off x="92869" y="1059381"/>
          <a:ext cx="8678153" cy="4385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1FF0CB70-D966-406C-B2E4-1F7771002327}"/>
              </a:ext>
            </a:extLst>
          </p:cNvPr>
          <p:cNvGraphicFramePr>
            <a:graphicFrameLocks/>
          </p:cNvGraphicFramePr>
          <p:nvPr>
            <p:extLst>
              <p:ext uri="{D42A27DB-BD31-4B8C-83A1-F6EECF244321}">
                <p14:modId xmlns:p14="http://schemas.microsoft.com/office/powerpoint/2010/main" val="2772835003"/>
              </p:ext>
            </p:extLst>
          </p:nvPr>
        </p:nvGraphicFramePr>
        <p:xfrm>
          <a:off x="0" y="1059381"/>
          <a:ext cx="8951119" cy="2369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50FB653-AEC8-4F91-9B68-D3ADF27D6AAC}"/>
              </a:ext>
            </a:extLst>
          </p:cNvPr>
          <p:cNvGraphicFramePr>
            <a:graphicFrameLocks/>
          </p:cNvGraphicFramePr>
          <p:nvPr>
            <p:extLst>
              <p:ext uri="{D42A27DB-BD31-4B8C-83A1-F6EECF244321}">
                <p14:modId xmlns:p14="http://schemas.microsoft.com/office/powerpoint/2010/main" val="3901027295"/>
              </p:ext>
            </p:extLst>
          </p:nvPr>
        </p:nvGraphicFramePr>
        <p:xfrm>
          <a:off x="165059" y="3166335"/>
          <a:ext cx="8605963" cy="21911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6151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Nov 12-Dec 12, 2023</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nvPr>
        </p:nvGraphicFramePr>
        <p:xfrm>
          <a:off x="932278" y="1449204"/>
          <a:ext cx="7752116" cy="39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C01FC43-D786-C93C-CCB4-2BF2E4814D9D}"/>
              </a:ext>
            </a:extLst>
          </p:cNvPr>
          <p:cNvGraphicFramePr>
            <a:graphicFrameLocks/>
          </p:cNvGraphicFramePr>
          <p:nvPr>
            <p:extLst>
              <p:ext uri="{D42A27DB-BD31-4B8C-83A1-F6EECF244321}">
                <p14:modId xmlns:p14="http://schemas.microsoft.com/office/powerpoint/2010/main" val="2171291273"/>
              </p:ext>
            </p:extLst>
          </p:nvPr>
        </p:nvGraphicFramePr>
        <p:xfrm>
          <a:off x="292894" y="1335881"/>
          <a:ext cx="8529638" cy="3921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0767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Nov 12-Dec 12, 2023</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extLst>
              <p:ext uri="{D42A27DB-BD31-4B8C-83A1-F6EECF244321}">
                <p14:modId xmlns:p14="http://schemas.microsoft.com/office/powerpoint/2010/main" val="2314319333"/>
              </p:ext>
            </p:extLst>
          </p:nvPr>
        </p:nvGraphicFramePr>
        <p:xfrm>
          <a:off x="361963" y="4119792"/>
          <a:ext cx="8420075" cy="143804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B7C62A89-92A5-B952-C32B-FEE62E7FCD91}"/>
              </a:ext>
            </a:extLst>
          </p:cNvPr>
          <p:cNvPicPr>
            <a:picLocks noChangeAspect="1"/>
          </p:cNvPicPr>
          <p:nvPr/>
        </p:nvPicPr>
        <p:blipFill>
          <a:blip r:embed="rId3"/>
          <a:stretch>
            <a:fillRect/>
          </a:stretch>
        </p:blipFill>
        <p:spPr>
          <a:xfrm>
            <a:off x="621507" y="1078707"/>
            <a:ext cx="8051006" cy="2224202"/>
          </a:xfrm>
          <a:prstGeom prst="rect">
            <a:avLst/>
          </a:prstGeom>
        </p:spPr>
      </p:pic>
    </p:spTree>
    <p:extLst>
      <p:ext uri="{BB962C8B-B14F-4D97-AF65-F5344CB8AC3E}">
        <p14:creationId xmlns:p14="http://schemas.microsoft.com/office/powerpoint/2010/main" val="3758585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BE9E-AFC9-A18D-2626-2546644707AA}"/>
              </a:ext>
            </a:extLst>
          </p:cNvPr>
          <p:cNvSpPr>
            <a:spLocks noGrp="1"/>
          </p:cNvSpPr>
          <p:nvPr>
            <p:ph type="title"/>
          </p:nvPr>
        </p:nvSpPr>
        <p:spPr>
          <a:xfrm>
            <a:off x="342900" y="957263"/>
            <a:ext cx="2400300" cy="921543"/>
          </a:xfrm>
        </p:spPr>
        <p:txBody>
          <a:bodyPr>
            <a:normAutofit fontScale="90000"/>
          </a:bodyPr>
          <a:lstStyle/>
          <a:p>
            <a:pPr algn="ctr"/>
            <a:r>
              <a:rPr lang="en-US" sz="2250" dirty="0"/>
              <a:t>First Engagement with the family was on December 15, 2023</a:t>
            </a:r>
          </a:p>
        </p:txBody>
      </p:sp>
      <p:pic>
        <p:nvPicPr>
          <p:cNvPr id="5" name="Content Placeholder 4">
            <a:extLst>
              <a:ext uri="{FF2B5EF4-FFF2-40B4-BE49-F238E27FC236}">
                <a16:creationId xmlns:a16="http://schemas.microsoft.com/office/drawing/2014/main" id="{F66A9EDA-DF37-D4B9-CDE6-052F63EF0A73}"/>
              </a:ext>
            </a:extLst>
          </p:cNvPr>
          <p:cNvPicPr>
            <a:picLocks noGrp="1" noChangeAspect="1"/>
          </p:cNvPicPr>
          <p:nvPr>
            <p:ph idx="1"/>
          </p:nvPr>
        </p:nvPicPr>
        <p:blipFill>
          <a:blip r:embed="rId2"/>
          <a:stretch>
            <a:fillRect/>
          </a:stretch>
        </p:blipFill>
        <p:spPr>
          <a:xfrm>
            <a:off x="4257675" y="957263"/>
            <a:ext cx="4386262" cy="4979194"/>
          </a:xfrm>
          <a:prstGeom prst="rect">
            <a:avLst/>
          </a:prstGeom>
        </p:spPr>
      </p:pic>
      <p:sp>
        <p:nvSpPr>
          <p:cNvPr id="4" name="Text Placeholder 3">
            <a:extLst>
              <a:ext uri="{FF2B5EF4-FFF2-40B4-BE49-F238E27FC236}">
                <a16:creationId xmlns:a16="http://schemas.microsoft.com/office/drawing/2014/main" id="{266C05FE-8A5E-AE76-C7BC-8174A9B8C974}"/>
              </a:ext>
            </a:extLst>
          </p:cNvPr>
          <p:cNvSpPr>
            <a:spLocks noGrp="1"/>
          </p:cNvSpPr>
          <p:nvPr>
            <p:ph type="body" sz="half" idx="2"/>
          </p:nvPr>
        </p:nvSpPr>
        <p:spPr>
          <a:xfrm>
            <a:off x="0" y="2257425"/>
            <a:ext cx="2971800" cy="2557463"/>
          </a:xfrm>
        </p:spPr>
        <p:txBody>
          <a:bodyPr>
            <a:normAutofit fontScale="92500" lnSpcReduction="10000"/>
          </a:bodyPr>
          <a:lstStyle/>
          <a:p>
            <a:pPr algn="ctr"/>
            <a:r>
              <a:rPr lang="en-US" sz="1950" dirty="0">
                <a:solidFill>
                  <a:schemeClr val="bg1"/>
                </a:solidFill>
              </a:rPr>
              <a:t>-Provided 3-night hotel stay </a:t>
            </a:r>
          </a:p>
          <a:p>
            <a:pPr algn="ctr"/>
            <a:r>
              <a:rPr lang="en-US" sz="1950" dirty="0">
                <a:solidFill>
                  <a:schemeClr val="bg1"/>
                </a:solidFill>
              </a:rPr>
              <a:t>-Provided bus tickets </a:t>
            </a:r>
          </a:p>
          <a:p>
            <a:pPr algn="ctr"/>
            <a:r>
              <a:rPr lang="en-US" sz="1950" dirty="0">
                <a:solidFill>
                  <a:schemeClr val="bg1"/>
                </a:solidFill>
              </a:rPr>
              <a:t>-Provided several local social service resources </a:t>
            </a:r>
          </a:p>
          <a:p>
            <a:pPr algn="ctr"/>
            <a:r>
              <a:rPr lang="en-US" sz="1950" dirty="0">
                <a:solidFill>
                  <a:schemeClr val="bg1"/>
                </a:solidFill>
              </a:rPr>
              <a:t>-Provided encouragement and continuous outreach support  </a:t>
            </a:r>
            <a:br>
              <a:rPr lang="en-US" sz="1800" dirty="0">
                <a:solidFill>
                  <a:schemeClr val="bg1"/>
                </a:solidFill>
              </a:rPr>
            </a:br>
            <a:br>
              <a:rPr lang="en-US" sz="1800" dirty="0">
                <a:solidFill>
                  <a:schemeClr val="bg1"/>
                </a:solidFill>
              </a:rPr>
            </a:br>
            <a:endParaRPr lang="en-US" sz="1800" dirty="0">
              <a:solidFill>
                <a:schemeClr val="bg1"/>
              </a:solidFill>
            </a:endParaRPr>
          </a:p>
        </p:txBody>
      </p:sp>
      <p:sp>
        <p:nvSpPr>
          <p:cNvPr id="6" name="TextBox 5">
            <a:extLst>
              <a:ext uri="{FF2B5EF4-FFF2-40B4-BE49-F238E27FC236}">
                <a16:creationId xmlns:a16="http://schemas.microsoft.com/office/drawing/2014/main" id="{AD9B285D-BC9E-39AC-0BDF-307245E5163F}"/>
              </a:ext>
            </a:extLst>
          </p:cNvPr>
          <p:cNvSpPr txBox="1"/>
          <p:nvPr/>
        </p:nvSpPr>
        <p:spPr>
          <a:xfrm>
            <a:off x="117872" y="5193506"/>
            <a:ext cx="2736056" cy="784830"/>
          </a:xfrm>
          <a:prstGeom prst="rect">
            <a:avLst/>
          </a:prstGeom>
          <a:noFill/>
        </p:spPr>
        <p:txBody>
          <a:bodyPr wrap="square" rtlCol="0">
            <a:spAutoFit/>
          </a:bodyPr>
          <a:lstStyle/>
          <a:p>
            <a:pPr algn="ctr"/>
            <a:r>
              <a:rPr lang="en-US" sz="1500" dirty="0">
                <a:solidFill>
                  <a:schemeClr val="bg1"/>
                </a:solidFill>
              </a:rPr>
              <a:t>Both parents are now employed and staying at a motel on a weekly basis. </a:t>
            </a:r>
          </a:p>
        </p:txBody>
      </p:sp>
    </p:spTree>
    <p:extLst>
      <p:ext uri="{BB962C8B-B14F-4D97-AF65-F5344CB8AC3E}">
        <p14:creationId xmlns:p14="http://schemas.microsoft.com/office/powerpoint/2010/main" val="205233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FE7E-2572-60E4-FAC7-C1679489ABBE}"/>
              </a:ext>
            </a:extLst>
          </p:cNvPr>
          <p:cNvSpPr>
            <a:spLocks noGrp="1"/>
          </p:cNvSpPr>
          <p:nvPr>
            <p:ph type="title"/>
          </p:nvPr>
        </p:nvSpPr>
        <p:spPr>
          <a:xfrm>
            <a:off x="457200" y="533400"/>
            <a:ext cx="8229600" cy="990600"/>
          </a:xfrm>
        </p:spPr>
        <p:txBody>
          <a:bodyPr anchor="ctr">
            <a:normAutofit/>
          </a:bodyPr>
          <a:lstStyle/>
          <a:p>
            <a:r>
              <a:rPr lang="en-US" dirty="0"/>
              <a:t>Meeting Minutes </a:t>
            </a:r>
            <a:r>
              <a:rPr lang="mr-IN" dirty="0"/>
              <a:t>–</a:t>
            </a:r>
            <a:r>
              <a:rPr lang="en-US" dirty="0"/>
              <a:t> December 2023</a:t>
            </a:r>
          </a:p>
        </p:txBody>
      </p:sp>
      <p:pic>
        <p:nvPicPr>
          <p:cNvPr id="6" name="Content Placeholder 5" descr="A table with text and numbers&#10;&#10;Description automatically generated with medium confidence">
            <a:extLst>
              <a:ext uri="{FF2B5EF4-FFF2-40B4-BE49-F238E27FC236}">
                <a16:creationId xmlns:a16="http://schemas.microsoft.com/office/drawing/2014/main" id="{D5E47C5D-92AD-8A07-28A5-15F9802DC006}"/>
              </a:ext>
            </a:extLst>
          </p:cNvPr>
          <p:cNvPicPr>
            <a:picLocks noGrp="1" noChangeAspect="1"/>
          </p:cNvPicPr>
          <p:nvPr>
            <p:ph sz="half" idx="1"/>
          </p:nvPr>
        </p:nvPicPr>
        <p:blipFill>
          <a:blip r:embed="rId2"/>
          <a:stretch>
            <a:fillRect/>
          </a:stretch>
        </p:blipFill>
        <p:spPr>
          <a:xfrm>
            <a:off x="457200" y="1906925"/>
            <a:ext cx="4038600" cy="4251158"/>
          </a:xfrm>
          <a:noFill/>
        </p:spPr>
      </p:pic>
      <p:pic>
        <p:nvPicPr>
          <p:cNvPr id="8" name="Content Placeholder 7" descr="A screenshot of a meeting&#10;&#10;Description automatically generated">
            <a:extLst>
              <a:ext uri="{FF2B5EF4-FFF2-40B4-BE49-F238E27FC236}">
                <a16:creationId xmlns:a16="http://schemas.microsoft.com/office/drawing/2014/main" id="{8F08055C-2FEB-88A9-87C5-01046166D4E6}"/>
              </a:ext>
            </a:extLst>
          </p:cNvPr>
          <p:cNvPicPr>
            <a:picLocks noGrp="1" noChangeAspect="1"/>
          </p:cNvPicPr>
          <p:nvPr>
            <p:ph sz="half" idx="2"/>
          </p:nvPr>
        </p:nvPicPr>
        <p:blipFill>
          <a:blip r:embed="rId3"/>
          <a:stretch>
            <a:fillRect/>
          </a:stretch>
        </p:blipFill>
        <p:spPr>
          <a:xfrm>
            <a:off x="4648200" y="1925154"/>
            <a:ext cx="4038600" cy="4214191"/>
          </a:xfrm>
        </p:spPr>
      </p:pic>
    </p:spTree>
    <p:extLst>
      <p:ext uri="{BB962C8B-B14F-4D97-AF65-F5344CB8AC3E}">
        <p14:creationId xmlns:p14="http://schemas.microsoft.com/office/powerpoint/2010/main" val="223008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533400"/>
            <a:ext cx="8229600" cy="990600"/>
          </a:xfrm>
        </p:spPr>
        <p:txBody>
          <a:bodyPr/>
          <a:lstStyle/>
          <a:p>
            <a:r>
              <a:rPr lang="en-US" dirty="0"/>
              <a:t>Meeting Minutes </a:t>
            </a:r>
            <a:r>
              <a:rPr lang="mr-IN" dirty="0"/>
              <a:t>–</a:t>
            </a:r>
            <a:r>
              <a:rPr lang="en-US" dirty="0"/>
              <a:t> December 2023</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pPr marL="0" indent="0">
              <a:buNone/>
            </a:pPr>
            <a:endParaRPr lang="en-US" dirty="0"/>
          </a:p>
        </p:txBody>
      </p:sp>
      <p:sp>
        <p:nvSpPr>
          <p:cNvPr id="12" name="TextBox 11">
            <a:extLst>
              <a:ext uri="{FF2B5EF4-FFF2-40B4-BE49-F238E27FC236}">
                <a16:creationId xmlns:a16="http://schemas.microsoft.com/office/drawing/2014/main" id="{1B8C1ECE-ABD2-8E94-C9D4-37D8AC4A128F}"/>
              </a:ext>
            </a:extLst>
          </p:cNvPr>
          <p:cNvSpPr txBox="1"/>
          <p:nvPr/>
        </p:nvSpPr>
        <p:spPr>
          <a:xfrm>
            <a:off x="3647090" y="3415862"/>
            <a:ext cx="184731" cy="369332"/>
          </a:xfrm>
          <a:prstGeom prst="rect">
            <a:avLst/>
          </a:prstGeom>
          <a:noFill/>
        </p:spPr>
        <p:txBody>
          <a:bodyPr wrap="none" rtlCol="0">
            <a:spAutoFit/>
          </a:bodyPr>
          <a:lstStyle/>
          <a:p>
            <a:endParaRPr lang="en-US" dirty="0"/>
          </a:p>
        </p:txBody>
      </p:sp>
      <p:pic>
        <p:nvPicPr>
          <p:cNvPr id="5" name="Picture 4" descr="A close-up of a form&#10;&#10;Description automatically generated">
            <a:extLst>
              <a:ext uri="{FF2B5EF4-FFF2-40B4-BE49-F238E27FC236}">
                <a16:creationId xmlns:a16="http://schemas.microsoft.com/office/drawing/2014/main" id="{553FA3F7-10C8-399A-4232-48AC5727CC28}"/>
              </a:ext>
            </a:extLst>
          </p:cNvPr>
          <p:cNvPicPr>
            <a:picLocks noChangeAspect="1"/>
          </p:cNvPicPr>
          <p:nvPr/>
        </p:nvPicPr>
        <p:blipFill>
          <a:blip r:embed="rId2"/>
          <a:stretch>
            <a:fillRect/>
          </a:stretch>
        </p:blipFill>
        <p:spPr>
          <a:xfrm>
            <a:off x="1422400" y="1993900"/>
            <a:ext cx="6299200" cy="2870200"/>
          </a:xfrm>
          <a:prstGeom prst="rect">
            <a:avLst/>
          </a:prstGeom>
        </p:spPr>
      </p:pic>
    </p:spTree>
    <p:extLst>
      <p:ext uri="{BB962C8B-B14F-4D97-AF65-F5344CB8AC3E}">
        <p14:creationId xmlns:p14="http://schemas.microsoft.com/office/powerpoint/2010/main" val="154732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Financial Report </a:t>
            </a:r>
            <a:r>
              <a:rPr lang="mr-IN" dirty="0"/>
              <a:t>–</a:t>
            </a:r>
            <a:r>
              <a:rPr lang="en-US" dirty="0"/>
              <a:t> December 2023</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pic>
        <p:nvPicPr>
          <p:cNvPr id="7" name="Picture 6" descr="A screenshot of a spreadsheet&#10;&#10;Description automatically generated">
            <a:extLst>
              <a:ext uri="{FF2B5EF4-FFF2-40B4-BE49-F238E27FC236}">
                <a16:creationId xmlns:a16="http://schemas.microsoft.com/office/drawing/2014/main" id="{14949E82-291B-9F3F-C188-E7EFAA0FF7C3}"/>
              </a:ext>
            </a:extLst>
          </p:cNvPr>
          <p:cNvPicPr>
            <a:picLocks noChangeAspect="1"/>
          </p:cNvPicPr>
          <p:nvPr/>
        </p:nvPicPr>
        <p:blipFill>
          <a:blip r:embed="rId2"/>
          <a:stretch>
            <a:fillRect/>
          </a:stretch>
        </p:blipFill>
        <p:spPr>
          <a:xfrm>
            <a:off x="381835" y="1447799"/>
            <a:ext cx="4945117" cy="4876801"/>
          </a:xfrm>
          <a:prstGeom prst="rect">
            <a:avLst/>
          </a:prstGeom>
        </p:spPr>
      </p:pic>
      <p:pic>
        <p:nvPicPr>
          <p:cNvPr id="9" name="Picture 8" descr="A screenshot of a document&#10;&#10;Description automatically generated">
            <a:extLst>
              <a:ext uri="{FF2B5EF4-FFF2-40B4-BE49-F238E27FC236}">
                <a16:creationId xmlns:a16="http://schemas.microsoft.com/office/drawing/2014/main" id="{86B6EA9E-8622-DDE6-C3CF-086D73187F76}"/>
              </a:ext>
            </a:extLst>
          </p:cNvPr>
          <p:cNvPicPr>
            <a:picLocks noChangeAspect="1"/>
          </p:cNvPicPr>
          <p:nvPr/>
        </p:nvPicPr>
        <p:blipFill>
          <a:blip r:embed="rId3"/>
          <a:stretch>
            <a:fillRect/>
          </a:stretch>
        </p:blipFill>
        <p:spPr>
          <a:xfrm>
            <a:off x="5474096" y="1447800"/>
            <a:ext cx="3288069" cy="4876800"/>
          </a:xfrm>
          <a:prstGeom prst="rect">
            <a:avLst/>
          </a:prstGeom>
        </p:spPr>
      </p:pic>
    </p:spTree>
    <p:extLst>
      <p:ext uri="{BB962C8B-B14F-4D97-AF65-F5344CB8AC3E}">
        <p14:creationId xmlns:p14="http://schemas.microsoft.com/office/powerpoint/2010/main" val="275903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3222-DB74-A26D-36FA-C4D53496A7FF}"/>
              </a:ext>
            </a:extLst>
          </p:cNvPr>
          <p:cNvSpPr>
            <a:spLocks noGrp="1"/>
          </p:cNvSpPr>
          <p:nvPr>
            <p:ph type="title"/>
          </p:nvPr>
        </p:nvSpPr>
        <p:spPr/>
        <p:txBody>
          <a:bodyPr/>
          <a:lstStyle/>
          <a:p>
            <a:r>
              <a:rPr lang="en-US" dirty="0"/>
              <a:t>NSI 2024 Board of Directors</a:t>
            </a:r>
          </a:p>
        </p:txBody>
      </p:sp>
      <p:sp>
        <p:nvSpPr>
          <p:cNvPr id="3" name="Content Placeholder 2">
            <a:extLst>
              <a:ext uri="{FF2B5EF4-FFF2-40B4-BE49-F238E27FC236}">
                <a16:creationId xmlns:a16="http://schemas.microsoft.com/office/drawing/2014/main" id="{A36FB707-814B-B756-A40D-F4D200F52CAC}"/>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000000"/>
                </a:solidFill>
                <a:effectLst/>
              </a:rPr>
              <a:t>Nominations -Vote</a:t>
            </a:r>
          </a:p>
          <a:p>
            <a:pPr lvl="1"/>
            <a:r>
              <a:rPr lang="en-US" b="0" i="0" dirty="0">
                <a:solidFill>
                  <a:srgbClr val="000000"/>
                </a:solidFill>
                <a:effectLst/>
              </a:rPr>
              <a:t>President – Yusef Scoggin</a:t>
            </a:r>
          </a:p>
          <a:p>
            <a:pPr lvl="1"/>
            <a:r>
              <a:rPr lang="en-US" b="0" i="0" dirty="0">
                <a:solidFill>
                  <a:srgbClr val="000000"/>
                </a:solidFill>
                <a:effectLst/>
              </a:rPr>
              <a:t>Vice President of Finance – Brian Phillips</a:t>
            </a:r>
          </a:p>
          <a:p>
            <a:pPr lvl="1"/>
            <a:r>
              <a:rPr lang="en-US" b="0" i="0" dirty="0">
                <a:solidFill>
                  <a:srgbClr val="000000"/>
                </a:solidFill>
                <a:effectLst/>
              </a:rPr>
              <a:t>Secretary – Jim Dwyer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959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BE6B-3228-B1BC-9432-D3E620922DCD}"/>
              </a:ext>
            </a:extLst>
          </p:cNvPr>
          <p:cNvSpPr>
            <a:spLocks noGrp="1"/>
          </p:cNvSpPr>
          <p:nvPr>
            <p:ph type="title"/>
          </p:nvPr>
        </p:nvSpPr>
        <p:spPr/>
        <p:txBody>
          <a:bodyPr/>
          <a:lstStyle/>
          <a:p>
            <a:r>
              <a:rPr lang="en-US" dirty="0"/>
              <a:t>NSI Updates</a:t>
            </a:r>
          </a:p>
        </p:txBody>
      </p:sp>
      <p:sp>
        <p:nvSpPr>
          <p:cNvPr id="3" name="Content Placeholder 2">
            <a:extLst>
              <a:ext uri="{FF2B5EF4-FFF2-40B4-BE49-F238E27FC236}">
                <a16:creationId xmlns:a16="http://schemas.microsoft.com/office/drawing/2014/main" id="{C8B1B960-D0CC-3B35-2915-C24E358C1CE8}"/>
              </a:ext>
            </a:extLst>
          </p:cNvPr>
          <p:cNvSpPr>
            <a:spLocks noGrp="1"/>
          </p:cNvSpPr>
          <p:nvPr>
            <p:ph idx="1"/>
          </p:nvPr>
        </p:nvSpPr>
        <p:spPr/>
        <p:txBody>
          <a:bodyPr/>
          <a:lstStyle/>
          <a:p>
            <a:pPr algn="l">
              <a:buFont typeface="Arial" panose="020B0604020202020204" pitchFamily="34" charset="0"/>
              <a:buChar char="•"/>
            </a:pPr>
            <a:r>
              <a:rPr lang="en-US" dirty="0">
                <a:solidFill>
                  <a:srgbClr val="000000"/>
                </a:solidFill>
              </a:rPr>
              <a:t>NSI c</a:t>
            </a:r>
            <a:r>
              <a:rPr lang="en-US" b="0" i="0" dirty="0">
                <a:solidFill>
                  <a:srgbClr val="000000"/>
                </a:solidFill>
                <a:effectLst/>
              </a:rPr>
              <a:t>ontracts were sent out. Once approved and signed I’ll send out invoices. </a:t>
            </a:r>
            <a:br>
              <a:rPr lang="en-US" dirty="0"/>
            </a:br>
            <a:endParaRPr lang="en-US" dirty="0"/>
          </a:p>
          <a:p>
            <a:endParaRPr lang="en-US" dirty="0"/>
          </a:p>
          <a:p>
            <a:endParaRPr lang="en-US" dirty="0"/>
          </a:p>
        </p:txBody>
      </p:sp>
    </p:spTree>
    <p:extLst>
      <p:ext uri="{BB962C8B-B14F-4D97-AF65-F5344CB8AC3E}">
        <p14:creationId xmlns:p14="http://schemas.microsoft.com/office/powerpoint/2010/main" val="383376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Outreach Report</a:t>
            </a:r>
          </a:p>
          <a:p>
            <a:r>
              <a:rPr lang="en-US" dirty="0"/>
              <a:t>Camera Report</a:t>
            </a:r>
          </a:p>
          <a:p>
            <a:r>
              <a:rPr lang="en-US" dirty="0"/>
              <a:t>Executive Director Report</a:t>
            </a:r>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345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966834" y="1304670"/>
            <a:ext cx="7594600" cy="2713114"/>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1F3457"/>
                </a:solidFill>
                <a:latin typeface="Montserrat" panose="02000505000000020004" pitchFamily="2" charset="77"/>
              </a:rPr>
              <a:t> </a:t>
            </a:r>
          </a:p>
          <a:p>
            <a:endParaRPr lang="en-US" sz="3600" b="1" dirty="0">
              <a:solidFill>
                <a:srgbClr val="1F3457"/>
              </a:solidFill>
              <a:latin typeface="Montserrat" panose="02000505000000020004" pitchFamily="2" charset="77"/>
            </a:endParaRPr>
          </a:p>
          <a:p>
            <a:endParaRPr lang="en-US" sz="3600" b="1" dirty="0">
              <a:solidFill>
                <a:srgbClr val="1F3457"/>
              </a:solidFill>
              <a:latin typeface="Montserrat" panose="02000505000000020004" pitchFamily="2" charset="77"/>
            </a:endParaRPr>
          </a:p>
          <a:p>
            <a:r>
              <a:rPr lang="en-US" sz="2400" b="1" dirty="0">
                <a:solidFill>
                  <a:srgbClr val="1F3457"/>
                </a:solidFill>
                <a:latin typeface="Montserrat" panose="02000505000000020004" pitchFamily="2" charset="77"/>
              </a:rPr>
              <a:t> </a:t>
            </a:r>
            <a:endParaRPr lang="en-US" sz="24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107550" y="1763093"/>
            <a:ext cx="7361042" cy="1613647"/>
          </a:xfrm>
        </p:spPr>
        <p:txBody>
          <a:bodyPr>
            <a:noAutofit/>
          </a:bodyPr>
          <a:lstStyle/>
          <a:p>
            <a:pPr algn="l"/>
            <a:r>
              <a:rPr lang="en-US" sz="3600" b="1" dirty="0">
                <a:solidFill>
                  <a:srgbClr val="1F3457"/>
                </a:solidFill>
                <a:latin typeface="Montserrat" panose="02000505000000020004" pitchFamily="2" charset="77"/>
              </a:rPr>
              <a:t>CWE NSI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Executive Director Report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January 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4297218" y="4127251"/>
            <a:ext cx="4416137" cy="1241822"/>
          </a:xfrm>
        </p:spPr>
        <p:txBody>
          <a:bodyPr>
            <a:normAutofit lnSpcReduction="10000"/>
          </a:bodyPr>
          <a:lstStyle/>
          <a:p>
            <a:pPr algn="l">
              <a:lnSpc>
                <a:spcPct val="100000"/>
              </a:lnSpc>
            </a:pPr>
            <a:r>
              <a:rPr lang="en-US" dirty="0">
                <a:latin typeface="Montserrat" panose="02000505000000020004" pitchFamily="2" charset="77"/>
              </a:rPr>
              <a:t>Jim Whyte</a:t>
            </a:r>
          </a:p>
          <a:p>
            <a:pPr algn="l">
              <a:lnSpc>
                <a:spcPct val="100000"/>
              </a:lnSpc>
            </a:pPr>
            <a:r>
              <a:rPr lang="en-US" sz="1200" dirty="0">
                <a:latin typeface="Montserrat" panose="02000505000000020004" pitchFamily="2" charset="77"/>
              </a:rPr>
              <a:t>The Central West End Neighborhood Security Initiative </a:t>
            </a:r>
          </a:p>
          <a:p>
            <a:pPr algn="l">
              <a:lnSpc>
                <a:spcPct val="100000"/>
              </a:lnSpc>
            </a:pPr>
            <a:r>
              <a:rPr lang="en-US" sz="1200" dirty="0">
                <a:latin typeface="Montserrat" panose="02000505000000020004" pitchFamily="2" charset="77"/>
              </a:rPr>
              <a:t>447 N. Euclid Ave, St. Louis, MO 63108</a:t>
            </a:r>
          </a:p>
          <a:p>
            <a:pPr algn="l">
              <a:lnSpc>
                <a:spcPct val="100000"/>
              </a:lnSpc>
            </a:pPr>
            <a:r>
              <a:rPr lang="en-US" sz="1200" dirty="0">
                <a:latin typeface="Montserrat" panose="02000505000000020004" pitchFamily="2" charset="77"/>
              </a:rPr>
              <a:t>jwhyte@cwensi.com</a:t>
            </a:r>
          </a:p>
          <a:p>
            <a:pPr algn="l">
              <a:lnSpc>
                <a:spcPct val="100000"/>
              </a:lnSpc>
            </a:pPr>
            <a:r>
              <a:rPr lang="en-US" sz="12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3116839" y="4127250"/>
            <a:ext cx="1180379" cy="1241823"/>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1681882" y="2109839"/>
            <a:ext cx="4869297"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2943661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23805</TotalTime>
  <Words>1603</Words>
  <Application>Microsoft Macintosh PowerPoint</Application>
  <PresentationFormat>On-screen Show (4:3)</PresentationFormat>
  <Paragraphs>180</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Montserrat</vt:lpstr>
      <vt:lpstr>Segoe UI</vt:lpstr>
      <vt:lpstr>Times New Roman</vt:lpstr>
      <vt:lpstr>Clarity</vt:lpstr>
      <vt:lpstr>NSI Board Report</vt:lpstr>
      <vt:lpstr>Agenda</vt:lpstr>
      <vt:lpstr>Meeting Minutes – December 2023</vt:lpstr>
      <vt:lpstr>Meeting Minutes – December 2023</vt:lpstr>
      <vt:lpstr>Financial Report – December 2023</vt:lpstr>
      <vt:lpstr>NSI 2024 Board of Directors</vt:lpstr>
      <vt:lpstr>NSI Updates</vt:lpstr>
      <vt:lpstr>Reports</vt:lpstr>
      <vt:lpstr>CWE NSI  Executive Director Report  January 2024</vt:lpstr>
      <vt:lpstr>PowerPoint Presentation</vt:lpstr>
      <vt:lpstr>NSI Camera Project</vt:lpstr>
      <vt:lpstr> Camera Management Information:</vt:lpstr>
      <vt:lpstr>Pending Camera Projects</vt:lpstr>
      <vt:lpstr>Pending Projects continued</vt:lpstr>
      <vt:lpstr>Camera Review Information</vt:lpstr>
      <vt:lpstr>23-057460 Theft of Postal Services on 12/18/2023 at approximately 1:00AM</vt:lpstr>
      <vt:lpstr>24-001123​ Attempt Stealing of a M.V. 1/7/2024 @ 7:16PM</vt:lpstr>
      <vt:lpstr>STOLEN AC UNIT from 4444-4464 LINDELL 12-18-2023 01/02/2023 ,23-057809, 23-058568, 23-059299, 24-000385, 24-000488, 24-000477</vt:lpstr>
      <vt:lpstr> 23-058639 UUW Flourishing/Destruction of Property 447 N. Euclid 12/26/2023 at approximately 3:45pm </vt:lpstr>
      <vt:lpstr>NSI Outreach Program Updates</vt:lpstr>
      <vt:lpstr>54 Total Individual Engagements between Dec 15, 2023-Jan 7, 2024</vt:lpstr>
      <vt:lpstr>61 Total Individual Engagements between Nov 12-Dec 12, 2023</vt:lpstr>
      <vt:lpstr>61 Total Individual Engagements between Nov 12-Dec 12, 2023</vt:lpstr>
      <vt:lpstr>61 Total Individual Engagements between Nov 12-Dec 12, 2023</vt:lpstr>
      <vt:lpstr>61 Total Individual Engagements between Nov 12-Dec 12, 2023</vt:lpstr>
      <vt:lpstr>First Engagement with the family was on December 15, 2023</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339</cp:revision>
  <cp:lastPrinted>2023-02-13T15:48:52Z</cp:lastPrinted>
  <dcterms:created xsi:type="dcterms:W3CDTF">2018-03-05T20:29:47Z</dcterms:created>
  <dcterms:modified xsi:type="dcterms:W3CDTF">2024-05-21T16:41:18Z</dcterms:modified>
</cp:coreProperties>
</file>